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8" r:id="rId2"/>
    <p:sldMasterId id="2147483697" r:id="rId3"/>
    <p:sldMasterId id="2147483706" r:id="rId4"/>
  </p:sldMasterIdLst>
  <p:notesMasterIdLst>
    <p:notesMasterId r:id="rId17"/>
  </p:notesMasterIdLst>
  <p:handoutMasterIdLst>
    <p:handoutMasterId r:id="rId18"/>
  </p:handoutMasterIdLst>
  <p:sldIdLst>
    <p:sldId id="256" r:id="rId5"/>
    <p:sldId id="306" r:id="rId6"/>
    <p:sldId id="307" r:id="rId7"/>
    <p:sldId id="286" r:id="rId8"/>
    <p:sldId id="303" r:id="rId9"/>
    <p:sldId id="304" r:id="rId10"/>
    <p:sldId id="308" r:id="rId11"/>
    <p:sldId id="305" r:id="rId12"/>
    <p:sldId id="289" r:id="rId13"/>
    <p:sldId id="301" r:id="rId14"/>
    <p:sldId id="309" r:id="rId15"/>
    <p:sldId id="311" r:id="rId16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0" autoAdjust="0"/>
    <p:restoredTop sz="99319" autoAdjust="0"/>
  </p:normalViewPr>
  <p:slideViewPr>
    <p:cSldViewPr snapToGrid="0">
      <p:cViewPr varScale="1">
        <p:scale>
          <a:sx n="113" d="100"/>
          <a:sy n="113" d="100"/>
        </p:scale>
        <p:origin x="-7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010E7-79CA-46A8-B067-188F57F89965}" type="datetimeFigureOut">
              <a:rPr lang="cs-CZ" smtClean="0"/>
              <a:t>4.5.2022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428586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5" y="9428586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68484-AB0A-460E-9190-BB68D4B32F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091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220A46-F1E5-489B-92A2-841934303770}" type="datetimeFigureOut">
              <a:rPr lang="cs-CZ"/>
              <a:pPr>
                <a:defRPr/>
              </a:pPr>
              <a:t>4.5.2022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1243013"/>
            <a:ext cx="4457700" cy="3344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3FECD8-9E99-494C-BE36-6116E6D6FD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604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3FECD8-9E99-494C-BE36-6116E6D6FD55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408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3FECD8-9E99-494C-BE36-6116E6D6FD55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057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3FECD8-9E99-494C-BE36-6116E6D6FD55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60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3FECD8-9E99-494C-BE36-6116E6D6FD55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42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3FECD8-9E99-494C-BE36-6116E6D6FD55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57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3FECD8-9E99-494C-BE36-6116E6D6FD55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57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3FECD8-9E99-494C-BE36-6116E6D6FD55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057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altLang="cs-CZ" sz="700" b="1" dirty="0" smtClean="0"/>
              <a:t>2018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700" dirty="0" smtClean="0"/>
              <a:t>- Heliporty - AMA – MRVA - SLZ plochy dle VFR - Kamery ČHMÚ – Vítr - METEO předpovědi, SIGMET - METEO ve vertikálním profilu -- SR/SS při kliku do Mapy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700" dirty="0" smtClean="0"/>
              <a:t>- Odkaz na mobilní verzi </a:t>
            </a:r>
            <a:r>
              <a:rPr lang="cs-CZ" altLang="cs-CZ" sz="700" dirty="0" err="1" smtClean="0"/>
              <a:t>AisView</a:t>
            </a:r>
            <a:r>
              <a:rPr lang="cs-CZ" altLang="cs-CZ" sz="700" dirty="0" smtClean="0"/>
              <a:t> - Odkaz na </a:t>
            </a:r>
            <a:r>
              <a:rPr lang="cs-CZ" altLang="cs-CZ" sz="700" dirty="0" err="1" smtClean="0"/>
              <a:t>DronView</a:t>
            </a:r>
            <a:r>
              <a:rPr lang="cs-CZ" altLang="cs-CZ" sz="700" dirty="0" smtClean="0"/>
              <a:t> - AIP/VFR SUP samostatné tlačítko - AIP/VFR SUP záložka u objektů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7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700" b="1" dirty="0" smtClean="0"/>
              <a:t>2019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700" dirty="0" smtClean="0"/>
              <a:t>- </a:t>
            </a:r>
            <a:r>
              <a:rPr lang="cs-CZ" altLang="cs-CZ" sz="700" dirty="0" err="1" smtClean="0"/>
              <a:t>MetView</a:t>
            </a:r>
            <a:r>
              <a:rPr lang="cs-CZ" altLang="cs-CZ" sz="700" dirty="0" smtClean="0"/>
              <a:t> – souhrnné </a:t>
            </a:r>
            <a:r>
              <a:rPr lang="cs-CZ" altLang="cs-CZ" sz="700" dirty="0" err="1" smtClean="0"/>
              <a:t>meteo</a:t>
            </a:r>
            <a:r>
              <a:rPr lang="cs-CZ" altLang="cs-CZ" sz="700" dirty="0" smtClean="0"/>
              <a:t> informace</a:t>
            </a:r>
            <a:r>
              <a:rPr lang="cs-CZ" altLang="cs-CZ" sz="700" baseline="0" dirty="0" smtClean="0"/>
              <a:t> </a:t>
            </a:r>
            <a:r>
              <a:rPr lang="cs-CZ" altLang="cs-CZ" sz="700" dirty="0" smtClean="0"/>
              <a:t>– Novinky - Úpravy v profilu uživatele - Rozšíření IFR sektorů nad FL125 - Přiřazení NOTAM LKXX k </a:t>
            </a:r>
            <a:r>
              <a:rPr lang="cs-CZ" altLang="cs-CZ" sz="700" dirty="0" err="1" smtClean="0"/>
              <a:t>HELIPORTu</a:t>
            </a:r>
            <a:endParaRPr lang="cs-CZ" altLang="cs-CZ" sz="7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700" dirty="0" smtClean="0"/>
              <a:t>- Přiřazení NOTAM k rad. nav. zařízením - Rozšířený tisk letového plánku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3FECD8-9E99-494C-BE36-6116E6D6FD55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24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3FECD8-9E99-494C-BE36-6116E6D6FD55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74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3FECD8-9E99-494C-BE36-6116E6D6FD55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52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3FECD8-9E99-494C-BE36-6116E6D6FD55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60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3FECD8-9E99-494C-BE36-6116E6D6FD55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057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1940" y="268923"/>
            <a:ext cx="6858000" cy="1376997"/>
          </a:xfrm>
        </p:spPr>
        <p:txBody>
          <a:bodyPr>
            <a:normAutofit/>
          </a:bodyPr>
          <a:lstStyle>
            <a:lvl1pPr algn="l">
              <a:defRPr sz="41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1940" y="1768317"/>
            <a:ext cx="6858000" cy="1655762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9A3DC7-7D9F-4359-99EA-6694FEB497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37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50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90145" y="2039815"/>
            <a:ext cx="41400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9356" y="2039815"/>
            <a:ext cx="41400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2561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3" y="1597025"/>
            <a:ext cx="3417887" cy="2908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1"/>
          </p:nvPr>
        </p:nvSpPr>
        <p:spPr>
          <a:xfrm>
            <a:off x="4114800" y="1597025"/>
            <a:ext cx="2833688" cy="3538538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404813" y="4505325"/>
            <a:ext cx="3417887" cy="1190625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4"/>
          <p:cNvSpPr>
            <a:spLocks noGrp="1"/>
          </p:cNvSpPr>
          <p:nvPr>
            <p:ph type="body" sz="quarter" idx="13"/>
          </p:nvPr>
        </p:nvSpPr>
        <p:spPr>
          <a:xfrm>
            <a:off x="4114801" y="5135563"/>
            <a:ext cx="2833688" cy="560387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59554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3" y="1597025"/>
            <a:ext cx="5939426" cy="38227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6353127" y="1597025"/>
            <a:ext cx="2544688" cy="1190625"/>
          </a:xfrm>
        </p:spPr>
        <p:txBody>
          <a:bodyPr lIns="108000" tIns="0" rIns="0"/>
          <a:lstStyle>
            <a:lvl1pPr marL="266700" indent="-266700"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15513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290513" y="257175"/>
            <a:ext cx="860742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829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299622" y="447675"/>
            <a:ext cx="8598192" cy="1190625"/>
          </a:xfrm>
        </p:spPr>
        <p:txBody>
          <a:bodyPr lIns="108000" tIns="0" rIns="0"/>
          <a:lstStyle>
            <a:lvl1pPr marL="266700" indent="-266700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23127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657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050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1940" y="268923"/>
            <a:ext cx="6858000" cy="1376997"/>
          </a:xfrm>
        </p:spPr>
        <p:txBody>
          <a:bodyPr>
            <a:normAutofit/>
          </a:bodyPr>
          <a:lstStyle>
            <a:lvl1pPr algn="l">
              <a:defRPr sz="41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1940" y="1768317"/>
            <a:ext cx="6858000" cy="1655762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9DCA9E-1358-4F01-BCB1-0ECABC53521B}" type="datetimeFigureOut">
              <a:rPr lang="cs-CZ">
                <a:solidFill>
                  <a:srgbClr val="000000"/>
                </a:solidFill>
              </a:rPr>
              <a:pPr>
                <a:defRPr/>
              </a:pPr>
              <a:t>4.5.2022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9A3DC7-7D9F-4359-99EA-6694FEB497E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72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514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90145" y="2039815"/>
            <a:ext cx="41400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9356" y="2039815"/>
            <a:ext cx="41400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22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328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3" y="1597025"/>
            <a:ext cx="3417887" cy="2908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1"/>
          </p:nvPr>
        </p:nvSpPr>
        <p:spPr>
          <a:xfrm>
            <a:off x="4114800" y="1597025"/>
            <a:ext cx="2833688" cy="3538538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404813" y="4505325"/>
            <a:ext cx="3417887" cy="1190625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4"/>
          <p:cNvSpPr>
            <a:spLocks noGrp="1"/>
          </p:cNvSpPr>
          <p:nvPr>
            <p:ph type="body" sz="quarter" idx="13"/>
          </p:nvPr>
        </p:nvSpPr>
        <p:spPr>
          <a:xfrm>
            <a:off x="4114801" y="5135563"/>
            <a:ext cx="2833688" cy="560387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42486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3" y="1597025"/>
            <a:ext cx="5939426" cy="38227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6353127" y="1597025"/>
            <a:ext cx="2544688" cy="1190625"/>
          </a:xfrm>
        </p:spPr>
        <p:txBody>
          <a:bodyPr lIns="108000" tIns="0" rIns="0"/>
          <a:lstStyle>
            <a:lvl1pPr marL="266700" indent="-266700"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32611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290513" y="257175"/>
            <a:ext cx="860742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829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299622" y="447675"/>
            <a:ext cx="8598192" cy="1190625"/>
          </a:xfrm>
        </p:spPr>
        <p:txBody>
          <a:bodyPr lIns="108000" tIns="0" rIns="0"/>
          <a:lstStyle>
            <a:lvl1pPr marL="266700" indent="-266700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29750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565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949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1940" y="268923"/>
            <a:ext cx="6858000" cy="1376997"/>
          </a:xfrm>
        </p:spPr>
        <p:txBody>
          <a:bodyPr>
            <a:normAutofit/>
          </a:bodyPr>
          <a:lstStyle>
            <a:lvl1pPr algn="l">
              <a:defRPr sz="41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1940" y="1768317"/>
            <a:ext cx="6858000" cy="1655762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9DCA9E-1358-4F01-BCB1-0ECABC53521B}" type="datetimeFigureOut">
              <a:rPr lang="cs-CZ">
                <a:solidFill>
                  <a:srgbClr val="000000"/>
                </a:solidFill>
              </a:rPr>
              <a:pPr>
                <a:defRPr/>
              </a:pPr>
              <a:t>4.5.2022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9A3DC7-7D9F-4359-99EA-6694FEB497E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06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3081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90145" y="2039815"/>
            <a:ext cx="41400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9356" y="2039815"/>
            <a:ext cx="41400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927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3" y="1597025"/>
            <a:ext cx="3417887" cy="2908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1"/>
          </p:nvPr>
        </p:nvSpPr>
        <p:spPr>
          <a:xfrm>
            <a:off x="4114800" y="1597025"/>
            <a:ext cx="2833688" cy="3538538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404813" y="4505325"/>
            <a:ext cx="3417887" cy="1190625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4"/>
          <p:cNvSpPr>
            <a:spLocks noGrp="1"/>
          </p:cNvSpPr>
          <p:nvPr>
            <p:ph type="body" sz="quarter" idx="13"/>
          </p:nvPr>
        </p:nvSpPr>
        <p:spPr>
          <a:xfrm>
            <a:off x="4114801" y="5135563"/>
            <a:ext cx="2833688" cy="560387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734178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3" y="1597025"/>
            <a:ext cx="5939426" cy="38227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6353127" y="1597025"/>
            <a:ext cx="2544688" cy="1190625"/>
          </a:xfrm>
        </p:spPr>
        <p:txBody>
          <a:bodyPr lIns="108000" tIns="0" rIns="0"/>
          <a:lstStyle>
            <a:lvl1pPr marL="266700" indent="-266700"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4969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90145" y="2039815"/>
            <a:ext cx="41400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9356" y="2039815"/>
            <a:ext cx="41400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5858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290513" y="257175"/>
            <a:ext cx="860742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829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299622" y="447675"/>
            <a:ext cx="8598192" cy="1190625"/>
          </a:xfrm>
        </p:spPr>
        <p:txBody>
          <a:bodyPr lIns="108000" tIns="0" rIns="0"/>
          <a:lstStyle>
            <a:lvl1pPr marL="266700" indent="-266700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47084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213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89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3" y="1597025"/>
            <a:ext cx="3417887" cy="2908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1"/>
          </p:nvPr>
        </p:nvSpPr>
        <p:spPr>
          <a:xfrm>
            <a:off x="4114800" y="1597025"/>
            <a:ext cx="2833688" cy="3538538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404813" y="4505325"/>
            <a:ext cx="3417887" cy="1190625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4"/>
          <p:cNvSpPr>
            <a:spLocks noGrp="1"/>
          </p:cNvSpPr>
          <p:nvPr>
            <p:ph type="body" sz="quarter" idx="13"/>
          </p:nvPr>
        </p:nvSpPr>
        <p:spPr>
          <a:xfrm>
            <a:off x="4114801" y="5135563"/>
            <a:ext cx="2833688" cy="560387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8081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3" y="1597025"/>
            <a:ext cx="5939426" cy="38227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6353127" y="1597025"/>
            <a:ext cx="2544688" cy="1190625"/>
          </a:xfrm>
        </p:spPr>
        <p:txBody>
          <a:bodyPr lIns="108000" tIns="0" rIns="0"/>
          <a:lstStyle>
            <a:lvl1pPr marL="266700" indent="-266700"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0256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290513" y="257175"/>
            <a:ext cx="860742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829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299622" y="447675"/>
            <a:ext cx="8598192" cy="1190625"/>
          </a:xfrm>
        </p:spPr>
        <p:txBody>
          <a:bodyPr lIns="108000" tIns="0" rIns="0"/>
          <a:lstStyle>
            <a:lvl1pPr marL="266700" indent="-266700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4444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27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7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1940" y="268923"/>
            <a:ext cx="6858000" cy="1376997"/>
          </a:xfrm>
        </p:spPr>
        <p:txBody>
          <a:bodyPr>
            <a:normAutofit/>
          </a:bodyPr>
          <a:lstStyle>
            <a:lvl1pPr algn="l">
              <a:defRPr sz="41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1940" y="1768317"/>
            <a:ext cx="6858000" cy="1655762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9DCA9E-1358-4F01-BCB1-0ECABC53521B}" type="datetimeFigureOut">
              <a:rPr lang="cs-CZ">
                <a:solidFill>
                  <a:srgbClr val="000000"/>
                </a:solidFill>
              </a:rPr>
              <a:pPr>
                <a:defRPr/>
              </a:pPr>
              <a:t>4.5.2022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9A3DC7-7D9F-4359-99EA-6694FEB497E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30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290513" y="793750"/>
            <a:ext cx="860742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290513" y="2039938"/>
            <a:ext cx="86074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pic>
        <p:nvPicPr>
          <p:cNvPr id="1028" name="Obráze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8188"/>
            <a:ext cx="914400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ovéPole 11"/>
          <p:cNvSpPr txBox="1">
            <a:spLocks noChangeArrowheads="1"/>
          </p:cNvSpPr>
          <p:nvPr/>
        </p:nvSpPr>
        <p:spPr bwMode="auto">
          <a:xfrm>
            <a:off x="8515350" y="311150"/>
            <a:ext cx="3825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endParaRPr lang="cs-CZ" sz="1100" smtClean="0">
              <a:solidFill>
                <a:srgbClr val="5A5A5A"/>
              </a:solidFill>
            </a:endParaRPr>
          </a:p>
        </p:txBody>
      </p:sp>
      <p:sp>
        <p:nvSpPr>
          <p:cNvPr id="1030" name="TextovéPole 12"/>
          <p:cNvSpPr txBox="1">
            <a:spLocks noChangeArrowheads="1"/>
          </p:cNvSpPr>
          <p:nvPr/>
        </p:nvSpPr>
        <p:spPr bwMode="auto">
          <a:xfrm>
            <a:off x="8515350" y="311150"/>
            <a:ext cx="581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79271D1-4194-4090-A343-88AF75FACECE}" type="slidenum">
              <a:rPr lang="cs-CZ" sz="1000" smtClean="0">
                <a:solidFill>
                  <a:srgbClr val="5A5A5A"/>
                </a:solidFill>
              </a:rPr>
              <a:pPr>
                <a:defRPr/>
              </a:pPr>
              <a:t>‹#›</a:t>
            </a:fld>
            <a:endParaRPr lang="cs-CZ" sz="1000" smtClean="0">
              <a:solidFill>
                <a:srgbClr val="5A5A5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1" r:id="rId2"/>
    <p:sldLayoutId id="2147483672" r:id="rId3"/>
    <p:sldLayoutId id="2147483673" r:id="rId4"/>
    <p:sldLayoutId id="2147483674" r:id="rId5"/>
    <p:sldLayoutId id="2147483678" r:id="rId6"/>
    <p:sldLayoutId id="2147483675" r:id="rId7"/>
    <p:sldLayoutId id="214748367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1950" indent="-3619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Georgia" pitchFamily="18" charset="0"/>
        <a:buChar char="―"/>
        <a:defRPr sz="2100" kern="1200">
          <a:solidFill>
            <a:srgbClr val="5A5A5A"/>
          </a:solidFill>
          <a:latin typeface="+mn-lt"/>
          <a:ea typeface="+mn-ea"/>
          <a:cs typeface="+mn-cs"/>
        </a:defRPr>
      </a:lvl1pPr>
      <a:lvl2pPr marL="628650" indent="-2857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kern="1200">
          <a:solidFill>
            <a:srgbClr val="5A5A5A"/>
          </a:solidFill>
          <a:latin typeface="+mn-lt"/>
          <a:ea typeface="+mn-ea"/>
          <a:cs typeface="+mn-cs"/>
        </a:defRPr>
      </a:lvl2pPr>
      <a:lvl3pPr marL="857250" indent="-22860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500" kern="1200">
          <a:solidFill>
            <a:srgbClr val="5A5A5A"/>
          </a:solidFill>
          <a:latin typeface="+mn-lt"/>
          <a:ea typeface="+mn-ea"/>
          <a:cs typeface="+mn-cs"/>
        </a:defRPr>
      </a:lvl3pPr>
      <a:lvl4pPr marL="1123950" indent="-2603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tabLst>
          <a:tab pos="857250" algn="l"/>
        </a:tabLst>
        <a:defRPr sz="1300" kern="1200">
          <a:solidFill>
            <a:srgbClr val="5A5A5A"/>
          </a:solidFill>
          <a:latin typeface="+mn-lt"/>
          <a:ea typeface="+mn-ea"/>
          <a:cs typeface="+mn-cs"/>
        </a:defRPr>
      </a:lvl4pPr>
      <a:lvl5pPr marL="1358900" indent="-2349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300" kern="1200">
          <a:solidFill>
            <a:srgbClr val="5A5A5A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290513" y="793750"/>
            <a:ext cx="860742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290513" y="2039938"/>
            <a:ext cx="86074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pic>
        <p:nvPicPr>
          <p:cNvPr id="1028" name="Obráze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8188"/>
            <a:ext cx="914400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ovéPole 11"/>
          <p:cNvSpPr txBox="1">
            <a:spLocks noChangeArrowheads="1"/>
          </p:cNvSpPr>
          <p:nvPr/>
        </p:nvSpPr>
        <p:spPr bwMode="auto">
          <a:xfrm>
            <a:off x="8515350" y="311150"/>
            <a:ext cx="3825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endParaRPr lang="cs-CZ" sz="1100" smtClean="0">
              <a:solidFill>
                <a:srgbClr val="5A5A5A"/>
              </a:solidFill>
            </a:endParaRPr>
          </a:p>
        </p:txBody>
      </p:sp>
      <p:sp>
        <p:nvSpPr>
          <p:cNvPr id="1030" name="TextovéPole 12"/>
          <p:cNvSpPr txBox="1">
            <a:spLocks noChangeArrowheads="1"/>
          </p:cNvSpPr>
          <p:nvPr/>
        </p:nvSpPr>
        <p:spPr bwMode="auto">
          <a:xfrm>
            <a:off x="8515350" y="311150"/>
            <a:ext cx="581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79271D1-4194-4090-A343-88AF75FACECE}" type="slidenum">
              <a:rPr lang="cs-CZ" sz="1000" smtClean="0">
                <a:solidFill>
                  <a:srgbClr val="5A5A5A"/>
                </a:solidFill>
              </a:rPr>
              <a:pPr>
                <a:defRPr/>
              </a:pPr>
              <a:t>‹#›</a:t>
            </a:fld>
            <a:endParaRPr lang="cs-CZ" sz="1000" smtClean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8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1950" indent="-3619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Georgia" pitchFamily="18" charset="0"/>
        <a:buChar char="―"/>
        <a:defRPr sz="2100" kern="1200">
          <a:solidFill>
            <a:srgbClr val="5A5A5A"/>
          </a:solidFill>
          <a:latin typeface="+mn-lt"/>
          <a:ea typeface="+mn-ea"/>
          <a:cs typeface="+mn-cs"/>
        </a:defRPr>
      </a:lvl1pPr>
      <a:lvl2pPr marL="628650" indent="-2857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kern="1200">
          <a:solidFill>
            <a:srgbClr val="5A5A5A"/>
          </a:solidFill>
          <a:latin typeface="+mn-lt"/>
          <a:ea typeface="+mn-ea"/>
          <a:cs typeface="+mn-cs"/>
        </a:defRPr>
      </a:lvl2pPr>
      <a:lvl3pPr marL="857250" indent="-22860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500" kern="1200">
          <a:solidFill>
            <a:srgbClr val="5A5A5A"/>
          </a:solidFill>
          <a:latin typeface="+mn-lt"/>
          <a:ea typeface="+mn-ea"/>
          <a:cs typeface="+mn-cs"/>
        </a:defRPr>
      </a:lvl3pPr>
      <a:lvl4pPr marL="1123950" indent="-2603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tabLst>
          <a:tab pos="857250" algn="l"/>
        </a:tabLst>
        <a:defRPr sz="1300" kern="1200">
          <a:solidFill>
            <a:srgbClr val="5A5A5A"/>
          </a:solidFill>
          <a:latin typeface="+mn-lt"/>
          <a:ea typeface="+mn-ea"/>
          <a:cs typeface="+mn-cs"/>
        </a:defRPr>
      </a:lvl4pPr>
      <a:lvl5pPr marL="1358900" indent="-2349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300" kern="1200">
          <a:solidFill>
            <a:srgbClr val="5A5A5A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290513" y="793750"/>
            <a:ext cx="860742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290513" y="2039938"/>
            <a:ext cx="86074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pic>
        <p:nvPicPr>
          <p:cNvPr id="1028" name="Obráze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8188"/>
            <a:ext cx="914400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ovéPole 11"/>
          <p:cNvSpPr txBox="1">
            <a:spLocks noChangeArrowheads="1"/>
          </p:cNvSpPr>
          <p:nvPr/>
        </p:nvSpPr>
        <p:spPr bwMode="auto">
          <a:xfrm>
            <a:off x="8515350" y="311150"/>
            <a:ext cx="3825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endParaRPr lang="cs-CZ" sz="1100" smtClean="0">
              <a:solidFill>
                <a:srgbClr val="5A5A5A"/>
              </a:solidFill>
            </a:endParaRPr>
          </a:p>
        </p:txBody>
      </p:sp>
      <p:sp>
        <p:nvSpPr>
          <p:cNvPr id="1030" name="TextovéPole 12"/>
          <p:cNvSpPr txBox="1">
            <a:spLocks noChangeArrowheads="1"/>
          </p:cNvSpPr>
          <p:nvPr/>
        </p:nvSpPr>
        <p:spPr bwMode="auto">
          <a:xfrm>
            <a:off x="8515350" y="311150"/>
            <a:ext cx="581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79271D1-4194-4090-A343-88AF75FACECE}" type="slidenum">
              <a:rPr lang="cs-CZ" sz="1000" smtClean="0">
                <a:solidFill>
                  <a:srgbClr val="5A5A5A"/>
                </a:solidFill>
              </a:rPr>
              <a:pPr>
                <a:defRPr/>
              </a:pPr>
              <a:t>‹#›</a:t>
            </a:fld>
            <a:endParaRPr lang="cs-CZ" sz="1000" smtClean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8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1950" indent="-3619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Georgia" pitchFamily="18" charset="0"/>
        <a:buChar char="―"/>
        <a:defRPr sz="2100" kern="1200">
          <a:solidFill>
            <a:srgbClr val="5A5A5A"/>
          </a:solidFill>
          <a:latin typeface="+mn-lt"/>
          <a:ea typeface="+mn-ea"/>
          <a:cs typeface="+mn-cs"/>
        </a:defRPr>
      </a:lvl1pPr>
      <a:lvl2pPr marL="628650" indent="-2857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kern="1200">
          <a:solidFill>
            <a:srgbClr val="5A5A5A"/>
          </a:solidFill>
          <a:latin typeface="+mn-lt"/>
          <a:ea typeface="+mn-ea"/>
          <a:cs typeface="+mn-cs"/>
        </a:defRPr>
      </a:lvl2pPr>
      <a:lvl3pPr marL="857250" indent="-22860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500" kern="1200">
          <a:solidFill>
            <a:srgbClr val="5A5A5A"/>
          </a:solidFill>
          <a:latin typeface="+mn-lt"/>
          <a:ea typeface="+mn-ea"/>
          <a:cs typeface="+mn-cs"/>
        </a:defRPr>
      </a:lvl3pPr>
      <a:lvl4pPr marL="1123950" indent="-2603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tabLst>
          <a:tab pos="857250" algn="l"/>
        </a:tabLst>
        <a:defRPr sz="1300" kern="1200">
          <a:solidFill>
            <a:srgbClr val="5A5A5A"/>
          </a:solidFill>
          <a:latin typeface="+mn-lt"/>
          <a:ea typeface="+mn-ea"/>
          <a:cs typeface="+mn-cs"/>
        </a:defRPr>
      </a:lvl4pPr>
      <a:lvl5pPr marL="1358900" indent="-2349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300" kern="1200">
          <a:solidFill>
            <a:srgbClr val="5A5A5A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290513" y="793750"/>
            <a:ext cx="860742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290513" y="2039938"/>
            <a:ext cx="86074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pic>
        <p:nvPicPr>
          <p:cNvPr id="1028" name="Obráze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8188"/>
            <a:ext cx="914400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ovéPole 11"/>
          <p:cNvSpPr txBox="1">
            <a:spLocks noChangeArrowheads="1"/>
          </p:cNvSpPr>
          <p:nvPr/>
        </p:nvSpPr>
        <p:spPr bwMode="auto">
          <a:xfrm>
            <a:off x="8515350" y="311150"/>
            <a:ext cx="3825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endParaRPr lang="cs-CZ" sz="1100" smtClean="0">
              <a:solidFill>
                <a:srgbClr val="5A5A5A"/>
              </a:solidFill>
            </a:endParaRPr>
          </a:p>
        </p:txBody>
      </p:sp>
      <p:sp>
        <p:nvSpPr>
          <p:cNvPr id="1030" name="TextovéPole 12"/>
          <p:cNvSpPr txBox="1">
            <a:spLocks noChangeArrowheads="1"/>
          </p:cNvSpPr>
          <p:nvPr/>
        </p:nvSpPr>
        <p:spPr bwMode="auto">
          <a:xfrm>
            <a:off x="8515350" y="311150"/>
            <a:ext cx="581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79271D1-4194-4090-A343-88AF75FACECE}" type="slidenum">
              <a:rPr lang="cs-CZ" sz="1000" smtClean="0">
                <a:solidFill>
                  <a:srgbClr val="5A5A5A"/>
                </a:solidFill>
              </a:rPr>
              <a:pPr>
                <a:defRPr/>
              </a:pPr>
              <a:t>‹#›</a:t>
            </a:fld>
            <a:endParaRPr lang="cs-CZ" sz="1000" smtClean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1950" indent="-3619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Georgia" pitchFamily="18" charset="0"/>
        <a:buChar char="―"/>
        <a:defRPr sz="2100" kern="1200">
          <a:solidFill>
            <a:srgbClr val="5A5A5A"/>
          </a:solidFill>
          <a:latin typeface="+mn-lt"/>
          <a:ea typeface="+mn-ea"/>
          <a:cs typeface="+mn-cs"/>
        </a:defRPr>
      </a:lvl1pPr>
      <a:lvl2pPr marL="628650" indent="-2857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kern="1200">
          <a:solidFill>
            <a:srgbClr val="5A5A5A"/>
          </a:solidFill>
          <a:latin typeface="+mn-lt"/>
          <a:ea typeface="+mn-ea"/>
          <a:cs typeface="+mn-cs"/>
        </a:defRPr>
      </a:lvl2pPr>
      <a:lvl3pPr marL="857250" indent="-22860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500" kern="1200">
          <a:solidFill>
            <a:srgbClr val="5A5A5A"/>
          </a:solidFill>
          <a:latin typeface="+mn-lt"/>
          <a:ea typeface="+mn-ea"/>
          <a:cs typeface="+mn-cs"/>
        </a:defRPr>
      </a:lvl3pPr>
      <a:lvl4pPr marL="1123950" indent="-2603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tabLst>
          <a:tab pos="857250" algn="l"/>
        </a:tabLst>
        <a:defRPr sz="1300" kern="1200">
          <a:solidFill>
            <a:srgbClr val="5A5A5A"/>
          </a:solidFill>
          <a:latin typeface="+mn-lt"/>
          <a:ea typeface="+mn-ea"/>
          <a:cs typeface="+mn-cs"/>
        </a:defRPr>
      </a:lvl4pPr>
      <a:lvl5pPr marL="1358900" indent="-2349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300" kern="1200">
          <a:solidFill>
            <a:srgbClr val="5A5A5A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8463" y="503238"/>
            <a:ext cx="6858000" cy="13763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err="1" smtClean="0"/>
              <a:t>AisView</a:t>
            </a:r>
            <a:r>
              <a:rPr lang="cs-CZ" sz="3200" dirty="0" smtClean="0"/>
              <a:t> – LKNACH, LKTRUT</a:t>
            </a:r>
            <a:endParaRPr lang="cs-CZ" sz="1800" dirty="0"/>
          </a:p>
        </p:txBody>
      </p:sp>
      <p:sp>
        <p:nvSpPr>
          <p:cNvPr id="4099" name="Podnadpis 2"/>
          <p:cNvSpPr>
            <a:spLocks noGrp="1"/>
          </p:cNvSpPr>
          <p:nvPr>
            <p:ph type="subTitle" idx="1"/>
          </p:nvPr>
        </p:nvSpPr>
        <p:spPr>
          <a:xfrm>
            <a:off x="454025" y="1776413"/>
            <a:ext cx="6858000" cy="1655762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verze AV3.8</a:t>
            </a:r>
          </a:p>
          <a:p>
            <a:pPr eaLnBrk="1" hangingPunct="1"/>
            <a:r>
              <a:rPr lang="cs-CZ" altLang="cs-CZ" dirty="0" smtClean="0"/>
              <a:t>05/2022</a:t>
            </a:r>
          </a:p>
          <a:p>
            <a:pPr eaLnBrk="1" hangingPunct="1"/>
            <a:r>
              <a:rPr lang="cs-CZ" altLang="cs-CZ" dirty="0" smtClean="0"/>
              <a:t>Iva Rýdlová (ŘLP ČR, </a:t>
            </a:r>
            <a:r>
              <a:rPr lang="cs-CZ" altLang="cs-CZ" dirty="0" err="1" smtClean="0"/>
              <a:t>s.p</a:t>
            </a:r>
            <a:r>
              <a:rPr lang="cs-CZ" altLang="cs-CZ" dirty="0" smtClean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303195" y="922563"/>
            <a:ext cx="8607425" cy="475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cs-CZ" sz="1600" dirty="0"/>
          </a:p>
          <a:p>
            <a:endParaRPr lang="cs-CZ" altLang="cs-CZ" sz="1600" b="0" dirty="0" smtClean="0">
              <a:latin typeface="Arial" charset="0"/>
              <a:cs typeface="Arial" charset="0"/>
            </a:endParaRPr>
          </a:p>
        </p:txBody>
      </p:sp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73260" y="362429"/>
            <a:ext cx="8607425" cy="586476"/>
          </a:xfrm>
        </p:spPr>
        <p:txBody>
          <a:bodyPr/>
          <a:lstStyle/>
          <a:p>
            <a:pPr eaLnBrk="1" hangingPunct="1"/>
            <a:r>
              <a:rPr lang="cs-CZ" altLang="cs-CZ" sz="3200" dirty="0" smtClean="0">
                <a:latin typeface="Arial" charset="0"/>
                <a:cs typeface="Arial" charset="0"/>
              </a:rPr>
              <a:t>HEMS – mobilní aplikace pro LZS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775" y="1200155"/>
            <a:ext cx="4465990" cy="280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6" y="1159328"/>
            <a:ext cx="2032908" cy="271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208" y="1159327"/>
            <a:ext cx="1505460" cy="187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208" y="3479119"/>
            <a:ext cx="1505460" cy="200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06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0513" y="304800"/>
            <a:ext cx="8607425" cy="625231"/>
          </a:xfrm>
        </p:spPr>
        <p:txBody>
          <a:bodyPr/>
          <a:lstStyle/>
          <a:p>
            <a:pPr eaLnBrk="1" hangingPunct="1"/>
            <a:r>
              <a:rPr lang="cs-CZ" altLang="cs-CZ" sz="3200" dirty="0" smtClean="0">
                <a:latin typeface="Arial" charset="0"/>
                <a:cs typeface="Arial" charset="0"/>
              </a:rPr>
              <a:t>PODKLADY - uživatelé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290513" y="945662"/>
            <a:ext cx="8607425" cy="475187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- Podklady dle nastavených práv</a:t>
            </a:r>
            <a:endParaRPr lang="cs-CZ" altLang="cs-CZ" sz="1000" dirty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(NAV WRNG, Omezení, Letištní, </a:t>
            </a:r>
            <a:r>
              <a:rPr lang="cs-CZ" altLang="cs-CZ" sz="1000" dirty="0" err="1" smtClean="0">
                <a:solidFill>
                  <a:schemeClr val="dk1"/>
                </a:solidFill>
              </a:rPr>
              <a:t>heliportí</a:t>
            </a:r>
            <a:r>
              <a:rPr lang="cs-CZ" altLang="cs-CZ" sz="1000" dirty="0" smtClean="0">
                <a:solidFill>
                  <a:schemeClr val="dk1"/>
                </a:solidFill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SNOWTAM, Ostatní)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1000" dirty="0" smtClean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- Základní kontroly na vyplňovaná pole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000" dirty="0">
                <a:solidFill>
                  <a:schemeClr val="dk1"/>
                </a:solidFill>
              </a:rPr>
              <a:t>- NAV WRNG - kontrola na činnost PJE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- Omezená </a:t>
            </a:r>
            <a:r>
              <a:rPr lang="cs-CZ" altLang="cs-CZ" sz="1000" dirty="0">
                <a:solidFill>
                  <a:schemeClr val="dk1"/>
                </a:solidFill>
              </a:rPr>
              <a:t>editace názvu souřadnic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- Konflikty  dle </a:t>
            </a:r>
            <a:r>
              <a:rPr lang="cs-CZ" altLang="cs-CZ" sz="1000" dirty="0">
                <a:solidFill>
                  <a:schemeClr val="dk1"/>
                </a:solidFill>
              </a:rPr>
              <a:t>činnosti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1000" dirty="0" smtClean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- Změny </a:t>
            </a:r>
            <a:r>
              <a:rPr lang="cs-CZ" altLang="cs-CZ" sz="1000" dirty="0">
                <a:solidFill>
                  <a:schemeClr val="dk1"/>
                </a:solidFill>
              </a:rPr>
              <a:t>a rušení </a:t>
            </a:r>
            <a:r>
              <a:rPr lang="cs-CZ" altLang="cs-CZ" sz="1000" dirty="0" smtClean="0">
                <a:solidFill>
                  <a:schemeClr val="dk1"/>
                </a:solidFill>
              </a:rPr>
              <a:t>podkladu / </a:t>
            </a:r>
            <a:r>
              <a:rPr lang="cs-CZ" altLang="cs-CZ" sz="1000" dirty="0" err="1" smtClean="0">
                <a:solidFill>
                  <a:schemeClr val="dk1"/>
                </a:solidFill>
              </a:rPr>
              <a:t>NOTAMu</a:t>
            </a:r>
            <a:endParaRPr lang="cs-CZ" altLang="cs-CZ" sz="1000" dirty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- </a:t>
            </a:r>
            <a:r>
              <a:rPr lang="cs-CZ" altLang="cs-CZ" sz="1000" dirty="0">
                <a:solidFill>
                  <a:schemeClr val="dk1"/>
                </a:solidFill>
              </a:rPr>
              <a:t>Rozšířené funkce pro uživatele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000" dirty="0">
                <a:solidFill>
                  <a:schemeClr val="dk1"/>
                </a:solidFill>
              </a:rPr>
              <a:t>NOF a AMC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1000" dirty="0" smtClean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- Náhled v samostatném okně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- Tisk  podkladu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- Hromadný tisk vybraných podkladů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- Hromadné zobrazení podkladů na mapě</a:t>
            </a:r>
            <a:endParaRPr lang="cs-CZ" altLang="cs-CZ" sz="1000" dirty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1000" dirty="0" smtClean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000" dirty="0">
                <a:solidFill>
                  <a:schemeClr val="dk1"/>
                </a:solidFill>
              </a:rPr>
              <a:t>- </a:t>
            </a:r>
            <a:r>
              <a:rPr lang="cs-CZ" altLang="cs-CZ" sz="1000" dirty="0" smtClean="0">
                <a:solidFill>
                  <a:schemeClr val="dk1"/>
                </a:solidFill>
              </a:rPr>
              <a:t>Skupinová </a:t>
            </a:r>
            <a:r>
              <a:rPr lang="cs-CZ" altLang="cs-CZ" sz="1000" dirty="0">
                <a:solidFill>
                  <a:schemeClr val="dk1"/>
                </a:solidFill>
              </a:rPr>
              <a:t>oprávnění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1000" dirty="0">
              <a:solidFill>
                <a:schemeClr val="dk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481" y="947087"/>
            <a:ext cx="6165675" cy="400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19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0513" y="304800"/>
            <a:ext cx="8607425" cy="625231"/>
          </a:xfrm>
        </p:spPr>
        <p:txBody>
          <a:bodyPr/>
          <a:lstStyle/>
          <a:p>
            <a:pPr eaLnBrk="1" hangingPunct="1"/>
            <a:r>
              <a:rPr lang="cs-CZ" altLang="cs-CZ" sz="3200" dirty="0" err="1" smtClean="0">
                <a:latin typeface="Arial" charset="0"/>
                <a:cs typeface="Arial" charset="0"/>
              </a:rPr>
              <a:t>AisView</a:t>
            </a:r>
            <a:endParaRPr lang="cs-CZ" altLang="cs-CZ" sz="3200" dirty="0" smtClean="0">
              <a:latin typeface="Arial" charset="0"/>
              <a:cs typeface="Arial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290513" y="945662"/>
            <a:ext cx="8607425" cy="4751876"/>
          </a:xfrm>
        </p:spPr>
        <p:txBody>
          <a:bodyPr/>
          <a:lstStyle/>
          <a:p>
            <a:pPr marL="0" indent="0">
              <a:buNone/>
            </a:pPr>
            <a:endParaRPr lang="cs-CZ" altLang="cs-CZ" sz="1200" b="1" dirty="0" smtClean="0"/>
          </a:p>
          <a:p>
            <a:pPr marL="0" indent="0">
              <a:buNone/>
            </a:pPr>
            <a:r>
              <a:rPr lang="cs-CZ" sz="1200" b="1" dirty="0" smtClean="0"/>
              <a:t>MAPY</a:t>
            </a:r>
            <a:endParaRPr lang="cs-CZ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err="1"/>
              <a:t>AisView</a:t>
            </a:r>
            <a:r>
              <a:rPr lang="cs-CZ" sz="1200" dirty="0"/>
              <a:t> - aisview.rlp.cz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err="1"/>
              <a:t>DronView</a:t>
            </a:r>
            <a:r>
              <a:rPr lang="cs-CZ" sz="1200" dirty="0"/>
              <a:t> - dronview.rlp.cz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err="1"/>
              <a:t>MetView</a:t>
            </a:r>
            <a:r>
              <a:rPr lang="cs-CZ" sz="1200" dirty="0"/>
              <a:t> – metview.rlp.cz</a:t>
            </a:r>
          </a:p>
          <a:p>
            <a:pPr marL="0" indent="0">
              <a:buNone/>
            </a:pPr>
            <a:endParaRPr lang="cs-CZ" altLang="cs-CZ" sz="1200" b="1" dirty="0" smtClean="0"/>
          </a:p>
          <a:p>
            <a:pPr marL="0" indent="0">
              <a:buNone/>
            </a:pPr>
            <a:r>
              <a:rPr lang="cs-CZ" sz="1200" dirty="0"/>
              <a:t>https://</a:t>
            </a:r>
            <a:r>
              <a:rPr lang="cs-CZ" sz="1200" dirty="0" smtClean="0"/>
              <a:t>play.google.com</a:t>
            </a:r>
          </a:p>
          <a:p>
            <a:pPr marL="0" indent="0">
              <a:buNone/>
            </a:pPr>
            <a:r>
              <a:rPr lang="cs-CZ" sz="1200" dirty="0" smtClean="0"/>
              <a:t>https</a:t>
            </a:r>
            <a:r>
              <a:rPr lang="cs-CZ" sz="1200" dirty="0"/>
              <a:t>://</a:t>
            </a:r>
            <a:r>
              <a:rPr lang="cs-CZ" sz="1200" dirty="0" smtClean="0"/>
              <a:t>apps.apple.com</a:t>
            </a:r>
          </a:p>
          <a:p>
            <a:pPr marL="0" indent="0">
              <a:buNone/>
            </a:pPr>
            <a:endParaRPr lang="cs-CZ" altLang="cs-CZ" sz="1200" b="1" dirty="0"/>
          </a:p>
          <a:p>
            <a:pPr marL="0" indent="0">
              <a:buNone/>
            </a:pPr>
            <a:r>
              <a:rPr lang="cs-CZ" altLang="cs-CZ" sz="1200" b="1" dirty="0" smtClean="0"/>
              <a:t>PODKLADY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aisview.rlp.cz/</a:t>
            </a:r>
            <a:r>
              <a:rPr lang="cs-CZ" altLang="cs-CZ" sz="1200" dirty="0" err="1" smtClean="0"/>
              <a:t>notam_navrh.php</a:t>
            </a:r>
            <a:endParaRPr lang="cs-CZ" altLang="cs-CZ" sz="1200" dirty="0" smtClean="0"/>
          </a:p>
          <a:p>
            <a:pPr marL="0" indent="0">
              <a:buNone/>
            </a:pPr>
            <a:endParaRPr lang="cs-CZ" altLang="cs-CZ" sz="1200" b="1" dirty="0" smtClean="0"/>
          </a:p>
          <a:p>
            <a:pPr marL="0" indent="0">
              <a:buNone/>
            </a:pPr>
            <a:r>
              <a:rPr lang="cs-CZ" altLang="cs-CZ" sz="1200" b="1" dirty="0" smtClean="0"/>
              <a:t>KONTAKTY</a:t>
            </a:r>
          </a:p>
          <a:p>
            <a:pPr marL="0" indent="0">
              <a:buNone/>
            </a:pPr>
            <a:r>
              <a:rPr lang="cs-CZ" altLang="cs-CZ" sz="1200" b="1" dirty="0"/>
              <a:t>Iva Rýdlová</a:t>
            </a:r>
          </a:p>
          <a:p>
            <a:pPr marL="0" indent="0">
              <a:buNone/>
            </a:pPr>
            <a:r>
              <a:rPr lang="cs-CZ" altLang="cs-CZ" sz="1200" dirty="0"/>
              <a:t>email	rydlovai@ans.cz, aisview@ans.cz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sz="1200" dirty="0" smtClean="0"/>
              <a:t>tel</a:t>
            </a:r>
            <a:r>
              <a:rPr lang="cs-CZ" altLang="cs-CZ" sz="1200" dirty="0"/>
              <a:t>. 	220 372 826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sz="1200" dirty="0"/>
              <a:t>mobil 	725 137 </a:t>
            </a:r>
            <a:r>
              <a:rPr lang="cs-CZ" altLang="cs-CZ" sz="1200" dirty="0" smtClean="0"/>
              <a:t>232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sz="1200" dirty="0" smtClean="0"/>
              <a:t>AFTN</a:t>
            </a:r>
            <a:r>
              <a:rPr lang="cs-CZ" altLang="cs-CZ" sz="1200" dirty="0"/>
              <a:t>	</a:t>
            </a:r>
            <a:r>
              <a:rPr lang="cs-CZ" altLang="cs-CZ" sz="1200" dirty="0" smtClean="0"/>
              <a:t>LKAISVIR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1200" dirty="0"/>
          </a:p>
        </p:txBody>
      </p:sp>
    </p:spTree>
    <p:extLst>
      <p:ext uri="{BB962C8B-B14F-4D97-AF65-F5344CB8AC3E}">
        <p14:creationId xmlns:p14="http://schemas.microsoft.com/office/powerpoint/2010/main" val="362541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73260" y="362429"/>
            <a:ext cx="8607425" cy="586476"/>
          </a:xfrm>
        </p:spPr>
        <p:txBody>
          <a:bodyPr/>
          <a:lstStyle/>
          <a:p>
            <a:pPr eaLnBrk="1" hangingPunct="1"/>
            <a:r>
              <a:rPr lang="cs-CZ" altLang="cs-CZ" sz="3200" dirty="0" smtClean="0">
                <a:latin typeface="Arial" charset="0"/>
                <a:cs typeface="Arial" charset="0"/>
              </a:rPr>
              <a:t>AIM – </a:t>
            </a:r>
            <a:r>
              <a:rPr lang="cs-CZ" altLang="cs-CZ" sz="2800" dirty="0" smtClean="0">
                <a:latin typeface="Arial" charset="0"/>
                <a:cs typeface="Arial" charset="0"/>
              </a:rPr>
              <a:t>zdroj provozních informací</a:t>
            </a:r>
            <a:endParaRPr lang="cs-CZ" altLang="cs-CZ" sz="2800" b="0" dirty="0" smtClean="0">
              <a:latin typeface="Arial" charset="0"/>
              <a:cs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05440" y="965389"/>
            <a:ext cx="85832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sz="1200" b="1" dirty="0" smtClean="0">
              <a:solidFill>
                <a:srgbClr val="000000"/>
              </a:solidFill>
            </a:endParaRPr>
          </a:p>
          <a:p>
            <a:pPr lvl="2"/>
            <a:r>
              <a:rPr lang="cs-CZ" sz="1200" dirty="0" smtClean="0">
                <a:solidFill>
                  <a:srgbClr val="000000"/>
                </a:solidFill>
              </a:rPr>
              <a:t>             </a:t>
            </a:r>
            <a:r>
              <a:rPr lang="cs-CZ" sz="1200" b="1" u="sng" dirty="0" smtClean="0">
                <a:solidFill>
                  <a:srgbClr val="000000"/>
                </a:solidFill>
              </a:rPr>
              <a:t>aim.rlp.cz </a:t>
            </a:r>
            <a:r>
              <a:rPr lang="cs-CZ" sz="1200" dirty="0" smtClean="0">
                <a:solidFill>
                  <a:srgbClr val="000000"/>
                </a:solidFill>
              </a:rPr>
              <a:t>(lis.rlp.cz)</a:t>
            </a:r>
            <a:endParaRPr lang="cs-CZ" sz="1200" dirty="0">
              <a:solidFill>
                <a:srgbClr val="000000"/>
              </a:solidFill>
            </a:endParaRPr>
          </a:p>
          <a:p>
            <a:endParaRPr lang="cs-CZ" sz="1200" b="1" dirty="0" smtClean="0">
              <a:solidFill>
                <a:srgbClr val="000000"/>
              </a:solidFill>
            </a:endParaRPr>
          </a:p>
          <a:p>
            <a:endParaRPr lang="cs-CZ" sz="1200" b="1" dirty="0" smtClean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000000"/>
                </a:solidFill>
              </a:rPr>
              <a:t>AIP, VFR manuál, </a:t>
            </a:r>
            <a:r>
              <a:rPr lang="cs-CZ" sz="1200" b="1" dirty="0" smtClean="0">
                <a:solidFill>
                  <a:srgbClr val="000000"/>
                </a:solidFill>
              </a:rPr>
              <a:t>mapy + změny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000000"/>
                </a:solidFill>
              </a:rPr>
              <a:t>AIC</a:t>
            </a:r>
            <a:endParaRPr lang="cs-CZ" sz="1200" b="1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000000"/>
                </a:solidFill>
              </a:rPr>
              <a:t>Letecké </a:t>
            </a:r>
            <a:r>
              <a:rPr lang="cs-CZ" sz="1200" b="1" dirty="0">
                <a:solidFill>
                  <a:srgbClr val="000000"/>
                </a:solidFill>
              </a:rPr>
              <a:t>předpisy</a:t>
            </a:r>
            <a:endParaRPr lang="cs-CZ" sz="12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b="1" dirty="0" smtClean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000000"/>
                </a:solidFill>
              </a:rPr>
              <a:t>AUP/UUP </a:t>
            </a:r>
            <a:r>
              <a:rPr lang="cs-CZ" sz="1200" dirty="0" smtClean="0">
                <a:solidFill>
                  <a:srgbClr val="000000"/>
                </a:solidFill>
              </a:rPr>
              <a:t>(aup.rlp.cz)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000000"/>
                </a:solidFill>
              </a:rPr>
              <a:t>METEO </a:t>
            </a:r>
            <a:r>
              <a:rPr lang="cs-CZ" sz="1200" dirty="0" smtClean="0">
                <a:solidFill>
                  <a:srgbClr val="000000"/>
                </a:solidFill>
              </a:rPr>
              <a:t>(meteo.rlp.cz</a:t>
            </a:r>
            <a:r>
              <a:rPr lang="cs-CZ" sz="1200" dirty="0">
                <a:solidFill>
                  <a:srgbClr val="000000"/>
                </a:solidFill>
              </a:rPr>
              <a:t>)</a:t>
            </a:r>
            <a:endParaRPr lang="cs-CZ" sz="1200" b="1" dirty="0" smtClean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b="1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000000"/>
                </a:solidFill>
              </a:rPr>
              <a:t>FIC</a:t>
            </a:r>
            <a:endParaRPr lang="cs-CZ" sz="1200" b="1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b="1" dirty="0" smtClean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err="1" smtClean="0">
                <a:solidFill>
                  <a:srgbClr val="000000"/>
                </a:solidFill>
              </a:rPr>
              <a:t>AisView</a:t>
            </a:r>
            <a:r>
              <a:rPr lang="cs-CZ" sz="1200" dirty="0" smtClean="0">
                <a:solidFill>
                  <a:srgbClr val="000000"/>
                </a:solidFill>
              </a:rPr>
              <a:t> </a:t>
            </a:r>
            <a:r>
              <a:rPr lang="cs-CZ" sz="1200" dirty="0">
                <a:solidFill>
                  <a:srgbClr val="000000"/>
                </a:solidFill>
              </a:rPr>
              <a:t>(aisview.rlp.cz</a:t>
            </a:r>
            <a:r>
              <a:rPr lang="cs-CZ" sz="1200" dirty="0" smtClean="0">
                <a:solidFill>
                  <a:srgbClr val="000000"/>
                </a:solidFill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err="1" smtClean="0">
                <a:solidFill>
                  <a:srgbClr val="000000"/>
                </a:solidFill>
              </a:rPr>
              <a:t>DronView</a:t>
            </a:r>
            <a:r>
              <a:rPr lang="cs-CZ" sz="1200" dirty="0" smtClean="0">
                <a:solidFill>
                  <a:srgbClr val="000000"/>
                </a:solidFill>
              </a:rPr>
              <a:t> (dronview.rlp.cz)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err="1" smtClean="0">
                <a:solidFill>
                  <a:srgbClr val="000000"/>
                </a:solidFill>
              </a:rPr>
              <a:t>MetView</a:t>
            </a:r>
            <a:r>
              <a:rPr lang="cs-CZ" sz="1200" dirty="0" smtClean="0">
                <a:solidFill>
                  <a:srgbClr val="000000"/>
                </a:solidFill>
              </a:rPr>
              <a:t> (metview.rlp.cz)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000000"/>
                </a:solidFill>
              </a:rPr>
              <a:t>IBS</a:t>
            </a:r>
            <a:r>
              <a:rPr lang="cs-CZ" sz="1200" dirty="0" smtClean="0">
                <a:solidFill>
                  <a:srgbClr val="000000"/>
                </a:solidFill>
              </a:rPr>
              <a:t> </a:t>
            </a:r>
            <a:r>
              <a:rPr lang="cs-CZ" sz="1200" dirty="0">
                <a:solidFill>
                  <a:srgbClr val="000000"/>
                </a:solidFill>
              </a:rPr>
              <a:t>(ibs.rlp.cz</a:t>
            </a:r>
            <a:r>
              <a:rPr lang="cs-CZ" sz="1200" dirty="0" smtClean="0">
                <a:solidFill>
                  <a:srgbClr val="000000"/>
                </a:solidFill>
              </a:rPr>
              <a:t>) – Integrovaný Briefing Systém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rgbClr val="000000"/>
                </a:solidFill>
              </a:rPr>
              <a:t> pro předletovou přípravu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000000"/>
                </a:solidFill>
              </a:rPr>
              <a:t>LARS</a:t>
            </a:r>
            <a:r>
              <a:rPr lang="cs-CZ" sz="1200" dirty="0" smtClean="0">
                <a:solidFill>
                  <a:srgbClr val="000000"/>
                </a:solidFill>
              </a:rPr>
              <a:t> </a:t>
            </a:r>
            <a:r>
              <a:rPr lang="cs-CZ" sz="1200" dirty="0">
                <a:solidFill>
                  <a:srgbClr val="000000"/>
                </a:solidFill>
              </a:rPr>
              <a:t>(lis.rlp.cz/</a:t>
            </a:r>
            <a:r>
              <a:rPr lang="cs-CZ" sz="1200" dirty="0" err="1">
                <a:solidFill>
                  <a:srgbClr val="000000"/>
                </a:solidFill>
              </a:rPr>
              <a:t>lars</a:t>
            </a:r>
            <a:r>
              <a:rPr lang="cs-CZ" sz="1200" dirty="0" smtClean="0">
                <a:solidFill>
                  <a:srgbClr val="000000"/>
                </a:solidFill>
              </a:rPr>
              <a:t>) – rezervace místní letové činnosti </a:t>
            </a:r>
          </a:p>
          <a:p>
            <a:r>
              <a:rPr lang="cs-CZ" sz="1200" dirty="0" smtClean="0">
                <a:solidFill>
                  <a:srgbClr val="000000"/>
                </a:solidFill>
              </a:rPr>
              <a:t>na regionálních letištích LKKV, LKMT, LKTB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b="1" dirty="0" smtClean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000000"/>
                </a:solidFill>
              </a:rPr>
              <a:t>Objednávkový </a:t>
            </a:r>
            <a:r>
              <a:rPr lang="cs-CZ" sz="1200" b="1" dirty="0">
                <a:solidFill>
                  <a:srgbClr val="000000"/>
                </a:solidFill>
              </a:rPr>
              <a:t>systém </a:t>
            </a:r>
            <a:r>
              <a:rPr lang="cs-CZ" sz="1200" dirty="0">
                <a:solidFill>
                  <a:srgbClr val="000000"/>
                </a:solidFill>
              </a:rPr>
              <a:t>(order.rlp.cz</a:t>
            </a:r>
            <a:r>
              <a:rPr lang="cs-CZ" sz="1200" dirty="0" smtClean="0">
                <a:solidFill>
                  <a:srgbClr val="000000"/>
                </a:solidFill>
              </a:rPr>
              <a:t>) – produkty LIS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000000"/>
                </a:solidFill>
              </a:rPr>
              <a:t>Objednávky, formuláře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b="1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000000"/>
                </a:solidFill>
              </a:rPr>
              <a:t>Webové portály pro LZS, LKPR, ...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97" y="1645441"/>
            <a:ext cx="4829622" cy="368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6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457200" y="908050"/>
            <a:ext cx="8229600" cy="484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50" indent="-3619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Georgia" pitchFamily="18" charset="0"/>
              <a:buChar char="―"/>
              <a:defRPr sz="2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628650" indent="-2857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857250" indent="-22860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5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1123950" indent="-2603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tabLst>
                <a:tab pos="857250" algn="l"/>
              </a:tabLst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1358900" indent="-2349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0"/>
              </a:spcBef>
              <a:buFont typeface="Arial" charset="0"/>
              <a:buNone/>
            </a:pPr>
            <a:endParaRPr lang="cs-CZ" altLang="cs-CZ" sz="1000" dirty="0" smtClean="0"/>
          </a:p>
          <a:p>
            <a:pPr marL="57150" indent="0">
              <a:spcBef>
                <a:spcPts val="0"/>
              </a:spcBef>
              <a:buFont typeface="Arial" charset="0"/>
              <a:buNone/>
            </a:pPr>
            <a:r>
              <a:rPr lang="cs-CZ" altLang="cs-CZ" sz="1000" b="1" dirty="0" smtClean="0"/>
              <a:t>DATA</a:t>
            </a:r>
          </a:p>
          <a:p>
            <a:pPr marL="57150" indent="0">
              <a:spcBef>
                <a:spcPts val="0"/>
              </a:spcBef>
              <a:buFont typeface="Arial" charset="0"/>
              <a:buNone/>
            </a:pPr>
            <a:r>
              <a:rPr lang="cs-CZ" altLang="cs-CZ" sz="1000" dirty="0" smtClean="0"/>
              <a:t>	statická (AIP, VFR, SUP, ...)</a:t>
            </a:r>
          </a:p>
          <a:p>
            <a:pPr marL="57150" indent="0">
              <a:spcBef>
                <a:spcPts val="0"/>
              </a:spcBef>
              <a:buFont typeface="Arial" charset="0"/>
              <a:buNone/>
            </a:pPr>
            <a:r>
              <a:rPr lang="cs-CZ" altLang="cs-CZ" sz="1000" dirty="0" smtClean="0"/>
              <a:t>	dynamická (NOTAM, AUP/UUP, SNOWTAM, ...)</a:t>
            </a:r>
          </a:p>
          <a:p>
            <a:pPr marL="57150" indent="0">
              <a:spcBef>
                <a:spcPts val="0"/>
              </a:spcBef>
              <a:buFont typeface="Arial" charset="0"/>
              <a:buNone/>
            </a:pPr>
            <a:r>
              <a:rPr lang="cs-CZ" altLang="cs-CZ" sz="1000" dirty="0" smtClean="0"/>
              <a:t>	METEO</a:t>
            </a:r>
          </a:p>
          <a:p>
            <a:pPr marL="57150" indent="0">
              <a:spcBef>
                <a:spcPts val="0"/>
              </a:spcBef>
              <a:buFont typeface="Arial" charset="0"/>
              <a:buNone/>
            </a:pPr>
            <a:r>
              <a:rPr lang="cs-CZ" altLang="cs-CZ" sz="1000" dirty="0" smtClean="0"/>
              <a:t>	</a:t>
            </a:r>
          </a:p>
          <a:p>
            <a:pPr marL="57150" indent="0">
              <a:spcBef>
                <a:spcPts val="0"/>
              </a:spcBef>
              <a:buFont typeface="Arial" charset="0"/>
              <a:buNone/>
            </a:pPr>
            <a:r>
              <a:rPr lang="cs-CZ" altLang="cs-CZ" sz="1000" dirty="0" smtClean="0"/>
              <a:t>	(textové a grafické zpracování  prováděno  až na úrovni AV)</a:t>
            </a:r>
          </a:p>
          <a:p>
            <a:pPr marL="57150" indent="0">
              <a:spcBef>
                <a:spcPts val="0"/>
              </a:spcBef>
              <a:buFont typeface="Arial" charset="0"/>
              <a:buNone/>
            </a:pPr>
            <a:endParaRPr lang="cs-CZ" altLang="cs-CZ" sz="1000" dirty="0" smtClean="0"/>
          </a:p>
          <a:p>
            <a:pPr marL="57150" indent="0">
              <a:spcBef>
                <a:spcPts val="0"/>
              </a:spcBef>
              <a:buFont typeface="Arial" charset="0"/>
              <a:buNone/>
            </a:pPr>
            <a:r>
              <a:rPr lang="cs-CZ" altLang="cs-CZ" sz="1000" b="1" dirty="0" smtClean="0"/>
              <a:t>Uživatelé externí</a:t>
            </a:r>
          </a:p>
          <a:p>
            <a:pPr marL="57150" indent="0">
              <a:spcBef>
                <a:spcPts val="0"/>
              </a:spcBef>
              <a:buFont typeface="Arial" charset="0"/>
              <a:buNone/>
            </a:pPr>
            <a:r>
              <a:rPr lang="cs-CZ" altLang="cs-CZ" sz="1000" dirty="0" smtClean="0"/>
              <a:t>	Soukromé osoby, Aerokluby, </a:t>
            </a:r>
          </a:p>
          <a:p>
            <a:pPr marL="57150" indent="0">
              <a:spcBef>
                <a:spcPts val="0"/>
              </a:spcBef>
              <a:buFont typeface="Arial" charset="0"/>
              <a:buNone/>
            </a:pPr>
            <a:r>
              <a:rPr lang="cs-CZ" altLang="cs-CZ" sz="1000" dirty="0" smtClean="0"/>
              <a:t>	Letecká amatérská asociace,</a:t>
            </a:r>
          </a:p>
          <a:p>
            <a:pPr marL="57150" indent="0">
              <a:spcBef>
                <a:spcPts val="0"/>
              </a:spcBef>
              <a:buFont typeface="Arial" charset="0"/>
              <a:buNone/>
            </a:pPr>
            <a:r>
              <a:rPr lang="cs-CZ" altLang="cs-CZ" sz="1000" dirty="0"/>
              <a:t>	</a:t>
            </a:r>
            <a:r>
              <a:rPr lang="cs-CZ" altLang="cs-CZ" sz="1000" dirty="0" smtClean="0"/>
              <a:t>Letecké společnosti, Letecké školy,</a:t>
            </a:r>
          </a:p>
          <a:p>
            <a:pPr marL="57150" indent="0">
              <a:spcBef>
                <a:spcPts val="0"/>
              </a:spcBef>
              <a:buFont typeface="Arial" charset="0"/>
              <a:buNone/>
            </a:pPr>
            <a:r>
              <a:rPr lang="cs-CZ" altLang="cs-CZ" sz="1000" dirty="0" smtClean="0"/>
              <a:t>	Státní správa (ÚCL, MD, MO, ..)</a:t>
            </a:r>
          </a:p>
          <a:p>
            <a:pPr marL="57150" indent="0">
              <a:spcBef>
                <a:spcPts val="0"/>
              </a:spcBef>
              <a:buFont typeface="Arial" charset="0"/>
              <a:buNone/>
            </a:pPr>
            <a:r>
              <a:rPr lang="cs-CZ" altLang="cs-CZ" sz="1000" dirty="0" smtClean="0"/>
              <a:t>	Letecké záchranky,  ....</a:t>
            </a:r>
          </a:p>
          <a:p>
            <a:pPr marL="57150" indent="0">
              <a:spcBef>
                <a:spcPts val="0"/>
              </a:spcBef>
              <a:buFont typeface="Arial" charset="0"/>
              <a:buNone/>
            </a:pPr>
            <a:endParaRPr lang="cs-CZ" altLang="cs-CZ" sz="1000" dirty="0" smtClean="0"/>
          </a:p>
          <a:p>
            <a:pPr marL="57150" indent="0">
              <a:spcBef>
                <a:spcPts val="0"/>
              </a:spcBef>
              <a:buFont typeface="Arial" charset="0"/>
              <a:buNone/>
            </a:pPr>
            <a:r>
              <a:rPr lang="cs-CZ" altLang="cs-CZ" sz="1000" b="1" dirty="0" smtClean="0"/>
              <a:t>Uživatelé interní</a:t>
            </a:r>
            <a:endParaRPr lang="cs-CZ" altLang="cs-CZ" sz="1000" b="1" dirty="0"/>
          </a:p>
          <a:p>
            <a:pPr marL="57150" indent="0">
              <a:spcBef>
                <a:spcPts val="0"/>
              </a:spcBef>
              <a:buFont typeface="Arial" charset="0"/>
              <a:buNone/>
            </a:pPr>
            <a:r>
              <a:rPr lang="cs-CZ" altLang="cs-CZ" sz="1000" dirty="0" smtClean="0"/>
              <a:t>	FIC, AMC (a  MAMC)</a:t>
            </a:r>
          </a:p>
          <a:p>
            <a:pPr marL="57150" indent="0">
              <a:spcBef>
                <a:spcPts val="0"/>
              </a:spcBef>
              <a:buFont typeface="Arial" charset="0"/>
              <a:buNone/>
            </a:pPr>
            <a:r>
              <a:rPr lang="cs-CZ" altLang="cs-CZ" sz="1000" dirty="0"/>
              <a:t>	</a:t>
            </a:r>
            <a:r>
              <a:rPr lang="cs-CZ" altLang="cs-CZ" sz="1000" dirty="0" smtClean="0"/>
              <a:t>ASO</a:t>
            </a:r>
          </a:p>
          <a:p>
            <a:pPr marL="57150" indent="0">
              <a:spcBef>
                <a:spcPts val="0"/>
              </a:spcBef>
              <a:buFont typeface="Arial" charset="0"/>
              <a:buNone/>
            </a:pPr>
            <a:r>
              <a:rPr lang="cs-CZ" altLang="cs-CZ" sz="1000" dirty="0" smtClean="0"/>
              <a:t>	DPLR, ...</a:t>
            </a:r>
            <a:endParaRPr lang="cs-CZ" altLang="cs-CZ" sz="1000" dirty="0"/>
          </a:p>
          <a:p>
            <a:pPr marL="57150" indent="0">
              <a:spcBef>
                <a:spcPts val="0"/>
              </a:spcBef>
              <a:buFont typeface="Arial" charset="0"/>
              <a:buNone/>
            </a:pPr>
            <a:endParaRPr lang="cs-CZ" altLang="cs-CZ" sz="1000" dirty="0"/>
          </a:p>
          <a:p>
            <a:pPr marL="57150" indent="0">
              <a:spcBef>
                <a:spcPts val="0"/>
              </a:spcBef>
              <a:buFont typeface="Arial" charset="0"/>
              <a:buNone/>
            </a:pPr>
            <a:r>
              <a:rPr lang="cs-CZ" altLang="cs-CZ" sz="1000" b="1" dirty="0" smtClean="0"/>
              <a:t>Využití</a:t>
            </a:r>
            <a:endParaRPr lang="cs-CZ" altLang="cs-CZ" sz="1000" b="1" dirty="0"/>
          </a:p>
          <a:p>
            <a:pPr marL="57150" indent="0">
              <a:spcBef>
                <a:spcPts val="0"/>
              </a:spcBef>
              <a:buFont typeface="Arial" charset="0"/>
              <a:buNone/>
            </a:pPr>
            <a:r>
              <a:rPr lang="cs-CZ" altLang="cs-CZ" sz="1000" dirty="0"/>
              <a:t>	</a:t>
            </a:r>
            <a:r>
              <a:rPr lang="cs-CZ" altLang="cs-CZ" sz="1000" dirty="0" smtClean="0"/>
              <a:t>Předletová příprava GA,</a:t>
            </a:r>
          </a:p>
          <a:p>
            <a:pPr marL="57150" indent="0">
              <a:spcBef>
                <a:spcPts val="0"/>
              </a:spcBef>
              <a:buFont typeface="Arial" charset="0"/>
              <a:buNone/>
            </a:pPr>
            <a:r>
              <a:rPr lang="cs-CZ" altLang="cs-CZ" sz="1000" dirty="0" smtClean="0"/>
              <a:t>	Předletová </a:t>
            </a:r>
            <a:r>
              <a:rPr lang="cs-CZ" altLang="cs-CZ" sz="1000" dirty="0"/>
              <a:t>příprava </a:t>
            </a:r>
            <a:r>
              <a:rPr lang="cs-CZ" altLang="cs-CZ" sz="1000" dirty="0" smtClean="0"/>
              <a:t>UAS,</a:t>
            </a:r>
          </a:p>
          <a:p>
            <a:pPr marL="57150" indent="0">
              <a:spcBef>
                <a:spcPts val="0"/>
              </a:spcBef>
              <a:buFont typeface="Arial" charset="0"/>
              <a:buNone/>
            </a:pPr>
            <a:r>
              <a:rPr lang="cs-CZ" altLang="cs-CZ" sz="1000" dirty="0" smtClean="0"/>
              <a:t>	Instruktoři a žáci při výcviku,</a:t>
            </a:r>
          </a:p>
          <a:p>
            <a:pPr marL="57150" indent="0">
              <a:spcBef>
                <a:spcPts val="0"/>
              </a:spcBef>
              <a:buFont typeface="Arial" charset="0"/>
              <a:buNone/>
            </a:pPr>
            <a:r>
              <a:rPr lang="cs-CZ" altLang="cs-CZ" sz="1000" dirty="0" smtClean="0"/>
              <a:t>	V letadle za letu,</a:t>
            </a:r>
          </a:p>
          <a:p>
            <a:pPr marL="57150" indent="0">
              <a:spcBef>
                <a:spcPts val="0"/>
              </a:spcBef>
              <a:buFont typeface="Arial" charset="0"/>
              <a:buNone/>
            </a:pPr>
            <a:r>
              <a:rPr lang="cs-CZ" altLang="cs-CZ" sz="1000" dirty="0" smtClean="0"/>
              <a:t>	Zdroj informací pro vlastní potřebu,</a:t>
            </a:r>
          </a:p>
          <a:p>
            <a:pPr marL="57150" indent="0">
              <a:spcBef>
                <a:spcPts val="0"/>
              </a:spcBef>
              <a:buFont typeface="Arial" charset="0"/>
              <a:buNone/>
            </a:pPr>
            <a:r>
              <a:rPr lang="cs-CZ" altLang="cs-CZ" sz="1000" dirty="0"/>
              <a:t>	</a:t>
            </a:r>
            <a:r>
              <a:rPr lang="cs-CZ" altLang="cs-CZ" sz="1000" dirty="0" smtClean="0"/>
              <a:t>Zajištění </a:t>
            </a:r>
            <a:r>
              <a:rPr lang="cs-CZ" altLang="cs-CZ" sz="1000" dirty="0" err="1" smtClean="0"/>
              <a:t>fce</a:t>
            </a:r>
            <a:r>
              <a:rPr lang="cs-CZ" altLang="cs-CZ" sz="1000" dirty="0" smtClean="0"/>
              <a:t> ve státní správě,</a:t>
            </a:r>
          </a:p>
          <a:p>
            <a:pPr marL="57150" indent="0">
              <a:spcBef>
                <a:spcPts val="0"/>
              </a:spcBef>
              <a:buFont typeface="Arial" charset="0"/>
              <a:buNone/>
            </a:pPr>
            <a:r>
              <a:rPr lang="cs-CZ" altLang="cs-CZ" sz="1000" dirty="0"/>
              <a:t>	</a:t>
            </a:r>
            <a:r>
              <a:rPr lang="cs-CZ" altLang="cs-CZ" sz="1000" dirty="0" smtClean="0"/>
              <a:t>Zajištění činnosti LZS,  ....</a:t>
            </a:r>
            <a:endParaRPr lang="cs-CZ" altLang="cs-CZ" sz="1000" dirty="0"/>
          </a:p>
          <a:p>
            <a:pPr marL="57150" indent="0">
              <a:spcBef>
                <a:spcPts val="0"/>
              </a:spcBef>
              <a:buFont typeface="Arial" charset="0"/>
              <a:buNone/>
            </a:pPr>
            <a:endParaRPr lang="cs-CZ" altLang="cs-CZ" sz="1000" dirty="0" smtClean="0"/>
          </a:p>
          <a:p>
            <a:pPr marL="57150" indent="0">
              <a:spcBef>
                <a:spcPts val="0"/>
              </a:spcBef>
              <a:buFont typeface="Arial" charset="0"/>
              <a:buNone/>
            </a:pPr>
            <a:r>
              <a:rPr lang="cs-CZ" altLang="cs-CZ" sz="1000" b="1" dirty="0" smtClean="0"/>
              <a:t>Statistika</a:t>
            </a:r>
          </a:p>
          <a:p>
            <a:pPr marL="57150" indent="0">
              <a:spcBef>
                <a:spcPts val="0"/>
              </a:spcBef>
              <a:buFont typeface="Arial" charset="0"/>
              <a:buNone/>
            </a:pPr>
            <a:r>
              <a:rPr lang="cs-CZ" altLang="cs-CZ" sz="1000" dirty="0"/>
              <a:t>	</a:t>
            </a:r>
            <a:r>
              <a:rPr lang="cs-CZ" altLang="cs-CZ" sz="1000" dirty="0" smtClean="0"/>
              <a:t>cca 10-25 000 přístupů jedinečných IP adres  měsíčně na webové stránky (slabší využití v zimě)</a:t>
            </a:r>
          </a:p>
          <a:p>
            <a:pPr marL="57150" indent="0">
              <a:spcBef>
                <a:spcPts val="0"/>
              </a:spcBef>
              <a:buFont typeface="Arial" charset="0"/>
              <a:buNone/>
            </a:pPr>
            <a:r>
              <a:rPr lang="cs-CZ" altLang="cs-CZ" sz="1000" dirty="0"/>
              <a:t>	</a:t>
            </a:r>
            <a:r>
              <a:rPr lang="cs-CZ" altLang="cs-CZ" sz="1000" dirty="0" smtClean="0"/>
              <a:t>cca 40 000 stažení  mobilní aplikace z </a:t>
            </a:r>
            <a:r>
              <a:rPr lang="cs-CZ" altLang="cs-CZ" sz="1000" dirty="0" err="1" smtClean="0"/>
              <a:t>AppStore</a:t>
            </a:r>
            <a:r>
              <a:rPr lang="cs-CZ" altLang="cs-CZ" sz="1000" dirty="0" smtClean="0"/>
              <a:t> a </a:t>
            </a:r>
            <a:r>
              <a:rPr lang="cs-CZ" altLang="cs-CZ" sz="1000" dirty="0" err="1" smtClean="0"/>
              <a:t>GooglePlay</a:t>
            </a:r>
            <a:endParaRPr lang="cs-CZ" altLang="cs-CZ" sz="1000" dirty="0" smtClean="0"/>
          </a:p>
          <a:p>
            <a:pPr marL="57150" indent="0">
              <a:spcBef>
                <a:spcPts val="0"/>
              </a:spcBef>
              <a:buFont typeface="Arial" charset="0"/>
              <a:buNone/>
            </a:pPr>
            <a:endParaRPr lang="cs-CZ" altLang="cs-CZ" sz="1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513" y="284672"/>
            <a:ext cx="8607425" cy="664234"/>
          </a:xfrm>
        </p:spPr>
        <p:txBody>
          <a:bodyPr/>
          <a:lstStyle/>
          <a:p>
            <a:r>
              <a:rPr lang="cs-CZ" sz="3200" dirty="0" smtClean="0"/>
              <a:t>Data, uživatelé, využití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38018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73260" y="362429"/>
            <a:ext cx="8607425" cy="586476"/>
          </a:xfrm>
        </p:spPr>
        <p:txBody>
          <a:bodyPr/>
          <a:lstStyle/>
          <a:p>
            <a:pPr eaLnBrk="1" hangingPunct="1"/>
            <a:r>
              <a:rPr lang="cs-CZ" altLang="cs-CZ" sz="3200" dirty="0" err="1" smtClean="0">
                <a:latin typeface="Arial" charset="0"/>
                <a:cs typeface="Arial" charset="0"/>
              </a:rPr>
              <a:t>AisView</a:t>
            </a:r>
            <a:r>
              <a:rPr lang="cs-CZ" altLang="cs-CZ" sz="3200" dirty="0" smtClean="0">
                <a:latin typeface="Arial" charset="0"/>
                <a:cs typeface="Arial" charset="0"/>
              </a:rPr>
              <a:t> - moduly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290513" y="914401"/>
            <a:ext cx="8607425" cy="4783138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1000" b="1" dirty="0" smtClean="0"/>
              <a:t>MAPA</a:t>
            </a:r>
            <a:r>
              <a:rPr lang="cs-CZ" sz="1000" dirty="0" smtClean="0"/>
              <a:t>		základní zobrazení mapy, možnost registrace a vlastního </a:t>
            </a:r>
            <a:r>
              <a:rPr lang="cs-CZ" sz="1000" dirty="0"/>
              <a:t>nastavení zobrazení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1000" dirty="0" smtClean="0"/>
              <a:t>– FIC		upravené </a:t>
            </a:r>
            <a:r>
              <a:rPr lang="cs-CZ" sz="1000" dirty="0"/>
              <a:t>základní zobrazení  MAPY dle požadavků FIC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1000" dirty="0" smtClean="0"/>
              <a:t>– NOF		upravené </a:t>
            </a:r>
            <a:r>
              <a:rPr lang="cs-CZ" sz="1000" dirty="0"/>
              <a:t>základní zobrazení  MAPY dle požadavků </a:t>
            </a:r>
            <a:r>
              <a:rPr lang="cs-CZ" sz="1000" dirty="0" smtClean="0"/>
              <a:t>NOF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1000" dirty="0" smtClean="0"/>
              <a:t>– AMC		upravené </a:t>
            </a:r>
            <a:r>
              <a:rPr lang="cs-CZ" sz="1000" dirty="0"/>
              <a:t>základní zobrazení  MAPY dle požadavků </a:t>
            </a:r>
            <a:r>
              <a:rPr lang="cs-CZ" sz="1000" dirty="0" smtClean="0"/>
              <a:t>AMC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1000" dirty="0" smtClean="0"/>
              <a:t>– UCL		upravené základní zobrazení MAPY dle požadavků ÚCL s daty žádostí HOP</a:t>
            </a:r>
            <a:endParaRPr lang="cs-CZ" sz="1000" dirty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1000" dirty="0" smtClean="0"/>
              <a:t>– </a:t>
            </a:r>
            <a:r>
              <a:rPr lang="cs-CZ" sz="1000" dirty="0"/>
              <a:t>UAS </a:t>
            </a:r>
            <a:r>
              <a:rPr lang="cs-CZ" sz="1000" dirty="0" smtClean="0"/>
              <a:t>	(dronview.rlp.cz)	mapa </a:t>
            </a:r>
            <a:r>
              <a:rPr lang="cs-CZ" sz="1000" dirty="0"/>
              <a:t>určená pro „</a:t>
            </a:r>
            <a:r>
              <a:rPr lang="cs-CZ" sz="1000" dirty="0" err="1"/>
              <a:t>dronaře</a:t>
            </a:r>
            <a:r>
              <a:rPr lang="cs-CZ" sz="1000" dirty="0"/>
              <a:t>“ – zjednodušené základní </a:t>
            </a:r>
            <a:r>
              <a:rPr lang="cs-CZ" sz="1000" dirty="0" smtClean="0"/>
              <a:t>zobrazení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sz="1000" dirty="0" smtClean="0"/>
              <a:t>– METVIEW	(metview.rlp.cz) 	mapa  se souhrnem </a:t>
            </a:r>
            <a:r>
              <a:rPr lang="cs-CZ" sz="1000" dirty="0" err="1" smtClean="0"/>
              <a:t>meteo</a:t>
            </a:r>
            <a:r>
              <a:rPr lang="cs-CZ" sz="1000" dirty="0" smtClean="0"/>
              <a:t> informací </a:t>
            </a:r>
            <a:endParaRPr lang="cs-CZ" sz="10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sz="1000" dirty="0"/>
              <a:t>– </a:t>
            </a:r>
            <a:r>
              <a:rPr lang="cs-CZ" sz="1000" dirty="0" smtClean="0"/>
              <a:t>FRAVIEW	(fraview.rlp.cz</a:t>
            </a:r>
            <a:r>
              <a:rPr lang="cs-CZ" sz="1000" dirty="0"/>
              <a:t>) </a:t>
            </a:r>
            <a:r>
              <a:rPr lang="cs-CZ" sz="1000" dirty="0" smtClean="0"/>
              <a:t>	mapa se zobrazením </a:t>
            </a:r>
            <a:r>
              <a:rPr lang="cs-CZ" sz="1000" dirty="0"/>
              <a:t>možností plánování letů v rámci FRACZECH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cs-CZ" sz="1000" b="1" dirty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1000" b="1" dirty="0"/>
              <a:t>PODKLADY </a:t>
            </a:r>
            <a:r>
              <a:rPr lang="cs-CZ" sz="1000" b="1" dirty="0" smtClean="0"/>
              <a:t>– uživatelé (pouze registrovaní)</a:t>
            </a:r>
            <a:endParaRPr lang="cs-CZ" sz="1000" b="1" dirty="0"/>
          </a:p>
          <a:p>
            <a:pPr lvl="1">
              <a:spcBef>
                <a:spcPts val="0"/>
              </a:spcBef>
              <a:defRPr/>
            </a:pPr>
            <a:r>
              <a:rPr lang="cs-CZ" sz="700" dirty="0"/>
              <a:t>podklady pro vydání NOTAM </a:t>
            </a:r>
            <a:r>
              <a:rPr lang="cs-CZ" sz="700" dirty="0" smtClean="0"/>
              <a:t>– NAV WRNG</a:t>
            </a:r>
            <a:endParaRPr lang="cs-CZ" sz="700" dirty="0"/>
          </a:p>
          <a:p>
            <a:pPr lvl="1">
              <a:spcBef>
                <a:spcPts val="0"/>
              </a:spcBef>
              <a:defRPr/>
            </a:pPr>
            <a:r>
              <a:rPr lang="cs-CZ" sz="700" dirty="0" smtClean="0"/>
              <a:t>podklady </a:t>
            </a:r>
            <a:r>
              <a:rPr lang="cs-CZ" sz="700" dirty="0"/>
              <a:t>pro vydání NOTAM </a:t>
            </a:r>
            <a:r>
              <a:rPr lang="cs-CZ" sz="700" dirty="0" smtClean="0"/>
              <a:t>– AD, Heliport</a:t>
            </a:r>
            <a:endParaRPr lang="cs-CZ" sz="700" dirty="0"/>
          </a:p>
          <a:p>
            <a:pPr lvl="1">
              <a:spcBef>
                <a:spcPts val="0"/>
              </a:spcBef>
              <a:defRPr/>
            </a:pPr>
            <a:r>
              <a:rPr lang="cs-CZ" sz="700" dirty="0"/>
              <a:t>podklad pro </a:t>
            </a:r>
            <a:r>
              <a:rPr lang="cs-CZ" sz="700" dirty="0" smtClean="0"/>
              <a:t>SNOWTAM</a:t>
            </a:r>
            <a:endParaRPr lang="cs-CZ" sz="700" i="1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cs-CZ" sz="700" dirty="0"/>
              <a:t>žádosti o vyhrazení části vzdušného prostoru (omezeného prostoru</a:t>
            </a:r>
            <a:r>
              <a:rPr lang="cs-CZ" sz="700" dirty="0" smtClean="0"/>
              <a:t>)</a:t>
            </a:r>
          </a:p>
          <a:p>
            <a:pPr lvl="1">
              <a:spcBef>
                <a:spcPts val="0"/>
              </a:spcBef>
              <a:defRPr/>
            </a:pPr>
            <a:r>
              <a:rPr lang="cs-CZ" sz="700" i="1" dirty="0" smtClean="0"/>
              <a:t>žádosti pro neregistrované uživatele (příjemce NOF) (2020+)</a:t>
            </a:r>
            <a:endParaRPr lang="cs-CZ" sz="700" i="1" dirty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1000" dirty="0"/>
              <a:t> 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1000" b="1" dirty="0" smtClean="0"/>
              <a:t>AMC - </a:t>
            </a:r>
            <a:r>
              <a:rPr lang="cs-CZ" sz="1000" b="1" dirty="0"/>
              <a:t>administrace </a:t>
            </a:r>
            <a:r>
              <a:rPr lang="cs-CZ" sz="1000" b="1" dirty="0" smtClean="0"/>
              <a:t>žádostí o vyhrazení vzdušného prostoru</a:t>
            </a:r>
            <a:endParaRPr lang="cs-CZ" sz="1000" b="1" dirty="0"/>
          </a:p>
          <a:p>
            <a:pPr lvl="1">
              <a:spcBef>
                <a:spcPts val="0"/>
              </a:spcBef>
              <a:defRPr/>
            </a:pPr>
            <a:r>
              <a:rPr lang="cs-CZ" sz="700" dirty="0"/>
              <a:t>příjem a zpracování žádostí od uživatelů a z vojenského AMC</a:t>
            </a:r>
          </a:p>
          <a:p>
            <a:pPr lvl="1">
              <a:spcBef>
                <a:spcPts val="0"/>
              </a:spcBef>
              <a:defRPr/>
            </a:pPr>
            <a:r>
              <a:rPr lang="cs-CZ" sz="700" dirty="0"/>
              <a:t>řešení konfliktů</a:t>
            </a:r>
          </a:p>
          <a:p>
            <a:pPr lvl="1">
              <a:spcBef>
                <a:spcPts val="0"/>
              </a:spcBef>
              <a:defRPr/>
            </a:pPr>
            <a:r>
              <a:rPr lang="cs-CZ" sz="700" dirty="0"/>
              <a:t>koordinace s </a:t>
            </a:r>
            <a:r>
              <a:rPr lang="cs-CZ" sz="700" dirty="0" smtClean="0"/>
              <a:t>MAMC</a:t>
            </a:r>
            <a:endParaRPr lang="cs-CZ" sz="700" dirty="0"/>
          </a:p>
          <a:p>
            <a:pPr lvl="1">
              <a:spcBef>
                <a:spcPts val="0"/>
              </a:spcBef>
              <a:defRPr/>
            </a:pPr>
            <a:r>
              <a:rPr lang="cs-CZ" sz="700" dirty="0"/>
              <a:t>příprava podkladu pro vydaní NOTAM</a:t>
            </a:r>
          </a:p>
          <a:p>
            <a:pPr>
              <a:spcBef>
                <a:spcPts val="0"/>
              </a:spcBef>
              <a:defRPr/>
            </a:pPr>
            <a:endParaRPr lang="cs-CZ" sz="1000" dirty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1000" b="1" dirty="0"/>
              <a:t>DOHLEDOVÉ CENTRUM</a:t>
            </a:r>
          </a:p>
          <a:p>
            <a:pPr lvl="1">
              <a:spcBef>
                <a:spcPts val="0"/>
              </a:spcBef>
              <a:defRPr/>
            </a:pPr>
            <a:r>
              <a:rPr lang="cs-CZ" sz="700" dirty="0" smtClean="0"/>
              <a:t>správa systému</a:t>
            </a:r>
          </a:p>
          <a:p>
            <a:pPr lvl="1">
              <a:spcBef>
                <a:spcPts val="0"/>
              </a:spcBef>
              <a:defRPr/>
            </a:pPr>
            <a:r>
              <a:rPr lang="cs-CZ" sz="700" dirty="0" smtClean="0"/>
              <a:t>administrace uživatelů</a:t>
            </a:r>
            <a:endParaRPr lang="cs-CZ" sz="700" dirty="0"/>
          </a:p>
          <a:p>
            <a:pPr lvl="1">
              <a:spcBef>
                <a:spcPts val="0"/>
              </a:spcBef>
              <a:defRPr/>
            </a:pPr>
            <a:r>
              <a:rPr lang="cs-CZ" sz="700" dirty="0"/>
              <a:t>údržba </a:t>
            </a:r>
            <a:r>
              <a:rPr lang="cs-CZ" sz="700" dirty="0" smtClean="0"/>
              <a:t>dat</a:t>
            </a:r>
          </a:p>
          <a:p>
            <a:pPr>
              <a:spcBef>
                <a:spcPts val="0"/>
              </a:spcBef>
              <a:defRPr/>
            </a:pPr>
            <a:endParaRPr lang="cs-CZ" sz="1000" dirty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1000" b="1" dirty="0"/>
              <a:t>UCL</a:t>
            </a:r>
          </a:p>
          <a:p>
            <a:pPr lvl="1">
              <a:spcBef>
                <a:spcPts val="0"/>
              </a:spcBef>
              <a:defRPr/>
            </a:pPr>
            <a:r>
              <a:rPr lang="cs-CZ" sz="700" dirty="0" smtClean="0"/>
              <a:t>evidence a administrace žádostí </a:t>
            </a:r>
            <a:r>
              <a:rPr lang="cs-CZ" sz="700" dirty="0" err="1" smtClean="0"/>
              <a:t>OkP</a:t>
            </a:r>
            <a:r>
              <a:rPr lang="cs-CZ" sz="700" dirty="0" smtClean="0"/>
              <a:t>-  Oprávnění k provozu (dříve HOP)</a:t>
            </a:r>
            <a:endParaRPr lang="cs-CZ" sz="7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cs-CZ" sz="1000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1000" b="1" dirty="0" smtClean="0"/>
              <a:t>KS ASM</a:t>
            </a:r>
            <a:endParaRPr lang="cs-CZ" sz="1000" b="1" dirty="0"/>
          </a:p>
          <a:p>
            <a:pPr lvl="1">
              <a:spcBef>
                <a:spcPts val="0"/>
              </a:spcBef>
              <a:defRPr/>
            </a:pPr>
            <a:r>
              <a:rPr lang="cs-CZ" sz="700" dirty="0" smtClean="0"/>
              <a:t>zpracování a </a:t>
            </a:r>
            <a:r>
              <a:rPr lang="cs-CZ" sz="700" dirty="0"/>
              <a:t>administrace žádostí </a:t>
            </a:r>
            <a:r>
              <a:rPr lang="cs-CZ" sz="700" dirty="0" smtClean="0"/>
              <a:t> mapových podkladů pro členy KS ASM</a:t>
            </a:r>
          </a:p>
          <a:p>
            <a:pPr lvl="1">
              <a:spcBef>
                <a:spcPts val="0"/>
              </a:spcBef>
              <a:defRPr/>
            </a:pPr>
            <a:endParaRPr lang="cs-CZ" sz="1000" dirty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1000" b="1" dirty="0" smtClean="0"/>
              <a:t>HEMS (LZS) mobilní</a:t>
            </a:r>
            <a:endParaRPr lang="cs-CZ" sz="700" dirty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1000" b="1" dirty="0" err="1" smtClean="0"/>
              <a:t>AisView</a:t>
            </a:r>
            <a:r>
              <a:rPr lang="cs-CZ" sz="1000" b="1" dirty="0" smtClean="0"/>
              <a:t>  mobilní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1000" b="1" dirty="0" err="1" smtClean="0"/>
              <a:t>DronView</a:t>
            </a:r>
            <a:r>
              <a:rPr lang="cs-CZ" sz="1000" b="1" dirty="0" smtClean="0"/>
              <a:t> mobilní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cs-CZ" sz="1000" b="1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sz="1200" b="1" dirty="0"/>
              <a:t>Rozvoj probíhá na základě uživatelských požadavků, změn pracovních postupů a legislativy.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cs-CZ" sz="700" dirty="0"/>
          </a:p>
          <a:p>
            <a:pPr lvl="1">
              <a:spcBef>
                <a:spcPts val="0"/>
              </a:spcBef>
              <a:defRPr/>
            </a:pPr>
            <a:endParaRPr lang="cs-CZ" sz="7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7195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0513" y="304800"/>
            <a:ext cx="8607425" cy="625231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Arial" charset="0"/>
                <a:cs typeface="Arial" charset="0"/>
              </a:rPr>
              <a:t>MAPA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290513" y="945662"/>
            <a:ext cx="8607425" cy="487716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/>
              <a:t>- Stav pro let „nyní“ až +4hod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/>
              <a:t>- Nastavena výška GND – VFR (&lt;FL095)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/>
              <a:t>- Rychlá volba času Stav pro letu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/>
              <a:t>- </a:t>
            </a:r>
            <a:r>
              <a:rPr lang="cs-CZ" altLang="cs-CZ" sz="1000" dirty="0"/>
              <a:t>Rychlá volba pro zvolení výšky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/>
              <a:t>- Rychlá volba pro zobrazení objektů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/>
              <a:t>(Extra - VOR, </a:t>
            </a:r>
            <a:r>
              <a:rPr lang="cs-CZ" altLang="cs-CZ" sz="1000" dirty="0" smtClean="0"/>
              <a:t>DME</a:t>
            </a:r>
            <a:r>
              <a:rPr lang="cs-CZ" altLang="cs-CZ" sz="1000" dirty="0"/>
              <a:t>, IFR bod, VFR bod)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/>
              <a:t>- </a:t>
            </a:r>
            <a:r>
              <a:rPr lang="cs-CZ" altLang="cs-CZ" sz="1000" dirty="0" err="1" smtClean="0"/>
              <a:t>Topo</a:t>
            </a:r>
            <a:r>
              <a:rPr lang="cs-CZ" altLang="cs-CZ" sz="1000" dirty="0" smtClean="0"/>
              <a:t> </a:t>
            </a:r>
            <a:r>
              <a:rPr lang="cs-CZ" altLang="cs-CZ" sz="1000" dirty="0"/>
              <a:t>podklady – volba </a:t>
            </a:r>
            <a:r>
              <a:rPr lang="cs-CZ" altLang="cs-CZ" sz="1000" dirty="0" smtClean="0"/>
              <a:t>průhlednosti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/>
              <a:t>- METEO informace v samostatné vrstvě</a:t>
            </a:r>
            <a:endParaRPr lang="cs-CZ" altLang="cs-CZ" sz="1000" dirty="0"/>
          </a:p>
          <a:p>
            <a:pPr marL="0" indent="0">
              <a:spcBef>
                <a:spcPts val="0"/>
              </a:spcBef>
              <a:buNone/>
            </a:pPr>
            <a:endParaRPr lang="cs-CZ" altLang="cs-CZ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/>
              <a:t>- </a:t>
            </a:r>
            <a:r>
              <a:rPr lang="cs-CZ" altLang="cs-CZ" sz="1000" dirty="0"/>
              <a:t>Garantovaná / negarantovaná data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/>
              <a:t>- </a:t>
            </a:r>
            <a:r>
              <a:rPr lang="cs-CZ" altLang="cs-CZ" sz="1000" dirty="0"/>
              <a:t>Nepřiřazené NOTAMY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/>
              <a:t>- METEO výstrahy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/>
              <a:t>- AIP/VFR SUP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/>
              <a:t>- Novinky</a:t>
            </a:r>
            <a:endParaRPr lang="cs-CZ" altLang="cs-CZ" sz="1000" dirty="0"/>
          </a:p>
          <a:p>
            <a:pPr marL="0" indent="0">
              <a:spcBef>
                <a:spcPts val="0"/>
              </a:spcBef>
              <a:buNone/>
            </a:pPr>
            <a:endParaRPr lang="cs-CZ" altLang="cs-CZ" sz="1000" dirty="0"/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/>
              <a:t>- Datové </a:t>
            </a:r>
            <a:r>
              <a:rPr lang="cs-CZ" altLang="cs-CZ" sz="1000" dirty="0"/>
              <a:t>okno – zákl.info, </a:t>
            </a:r>
            <a:r>
              <a:rPr lang="cs-CZ" altLang="cs-CZ" sz="1000" dirty="0" smtClean="0"/>
              <a:t>NOTAM, METAR,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/>
              <a:t>odkazy na AIP/VFR SUP, SR/SS,  ...</a:t>
            </a:r>
            <a:endParaRPr lang="cs-CZ" altLang="cs-CZ" sz="1000" dirty="0"/>
          </a:p>
          <a:p>
            <a:pPr marL="0" indent="0">
              <a:spcBef>
                <a:spcPts val="0"/>
              </a:spcBef>
              <a:buNone/>
            </a:pPr>
            <a:endParaRPr lang="cs-CZ" altLang="cs-CZ" sz="1000" dirty="0"/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/>
              <a:t>- Zvýraznění objektů na Mapě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/>
              <a:t>- Co druh objektu, to jedna barva nebo symbol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/>
              <a:t>- AD – zvýraznění při NOTAM/SNOWTAM/SUPP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/>
              <a:t>         – „ATZ“ – 3NM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/>
              <a:t>- Vyhledání – mezi zobrazenými objekty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/>
              <a:t>  v daném čase a výšce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/>
              <a:t>- Zobrazení souřadnic podle pohybu myši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/>
              <a:t>- Vyhledání dle zadaných souřadnic</a:t>
            </a:r>
            <a:endParaRPr lang="cs-CZ" altLang="cs-CZ" sz="1000" dirty="0"/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/>
              <a:t>- Měření vzdálenosti (</a:t>
            </a:r>
            <a:r>
              <a:rPr lang="cs-CZ" altLang="cs-CZ" sz="1000" dirty="0" err="1" smtClean="0"/>
              <a:t>Ctrl+klik</a:t>
            </a:r>
            <a:r>
              <a:rPr lang="cs-CZ" altLang="cs-CZ" sz="1000" dirty="0" smtClean="0"/>
              <a:t>)</a:t>
            </a:r>
            <a:endParaRPr lang="cs-CZ" altLang="cs-CZ" sz="1000" dirty="0"/>
          </a:p>
          <a:p>
            <a:pPr marL="0" indent="0">
              <a:spcBef>
                <a:spcPts val="0"/>
              </a:spcBef>
              <a:buNone/>
            </a:pPr>
            <a:endParaRPr lang="cs-CZ" altLang="cs-CZ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/>
              <a:t>- Trať (vertikální profil) – plánování letu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/>
              <a:t>se zobrazením profilu  a možností tisku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/>
              <a:t>- FPL – pro využití v IBS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/>
              <a:t>Odkaz DV, MV a FV</a:t>
            </a:r>
            <a:endParaRPr lang="cs-CZ" altLang="cs-CZ" sz="1000" dirty="0"/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/>
              <a:t>Mobilní verze stažitelné z </a:t>
            </a:r>
            <a:r>
              <a:rPr lang="cs-CZ" altLang="cs-CZ" sz="1000" dirty="0" err="1" smtClean="0"/>
              <a:t>GooglePlay</a:t>
            </a:r>
            <a:r>
              <a:rPr lang="cs-CZ" altLang="cs-CZ" sz="1000" dirty="0" smtClean="0"/>
              <a:t> a </a:t>
            </a:r>
            <a:r>
              <a:rPr lang="cs-CZ" altLang="cs-CZ" sz="1000" dirty="0" err="1" smtClean="0"/>
              <a:t>AppStore</a:t>
            </a:r>
            <a:endParaRPr lang="cs-CZ" altLang="cs-CZ" sz="1000" dirty="0" smtClean="0"/>
          </a:p>
          <a:p>
            <a:pPr marL="0" indent="0">
              <a:spcBef>
                <a:spcPts val="0"/>
              </a:spcBef>
              <a:buNone/>
            </a:pPr>
            <a:endParaRPr lang="cs-CZ" altLang="cs-CZ" sz="1000" dirty="0"/>
          </a:p>
          <a:p>
            <a:pPr marL="0" indent="0">
              <a:spcBef>
                <a:spcPts val="0"/>
              </a:spcBef>
              <a:buNone/>
            </a:pPr>
            <a:endParaRPr lang="cs-CZ" altLang="cs-CZ" sz="1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76" y="1085835"/>
            <a:ext cx="5944503" cy="374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66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0513" y="304800"/>
            <a:ext cx="8607425" cy="625231"/>
          </a:xfrm>
        </p:spPr>
        <p:txBody>
          <a:bodyPr/>
          <a:lstStyle/>
          <a:p>
            <a:pPr eaLnBrk="1" hangingPunct="1"/>
            <a:r>
              <a:rPr lang="cs-CZ" altLang="cs-CZ" sz="3200" dirty="0" smtClean="0">
                <a:latin typeface="Arial" charset="0"/>
                <a:cs typeface="Arial" charset="0"/>
              </a:rPr>
              <a:t>MAPA – trať, vertikální profil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290513" y="945662"/>
            <a:ext cx="8607425" cy="475187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cs-CZ" altLang="cs-CZ" sz="1000" dirty="0" smtClean="0">
              <a:solidFill>
                <a:schemeClr val="dk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000" dirty="0">
              <a:solidFill>
                <a:schemeClr val="dk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000" dirty="0" smtClean="0">
              <a:solidFill>
                <a:schemeClr val="dk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- Vytvoření tratě a její editace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(klikáním do mapy)</a:t>
            </a:r>
            <a:endParaRPr lang="cs-CZ" altLang="cs-CZ" sz="1000" dirty="0">
              <a:solidFill>
                <a:schemeClr val="dk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- </a:t>
            </a:r>
            <a:r>
              <a:rPr lang="cs-CZ" altLang="cs-CZ" sz="1000" dirty="0">
                <a:solidFill>
                  <a:schemeClr val="dk1"/>
                </a:solidFill>
              </a:rPr>
              <a:t>Vazba s FPL (použití v IBS)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- </a:t>
            </a:r>
            <a:r>
              <a:rPr lang="cs-CZ" altLang="cs-CZ" sz="1000" dirty="0">
                <a:solidFill>
                  <a:schemeClr val="dk1"/>
                </a:solidFill>
              </a:rPr>
              <a:t>Datové okno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- Zvýraznění </a:t>
            </a:r>
            <a:r>
              <a:rPr lang="cs-CZ" altLang="cs-CZ" sz="1000" dirty="0">
                <a:solidFill>
                  <a:schemeClr val="dk1"/>
                </a:solidFill>
              </a:rPr>
              <a:t>objektů na </a:t>
            </a:r>
            <a:r>
              <a:rPr lang="cs-CZ" altLang="cs-CZ" sz="1000" dirty="0" smtClean="0">
                <a:solidFill>
                  <a:schemeClr val="dk1"/>
                </a:solidFill>
              </a:rPr>
              <a:t>Mapě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- Tisk navigačního štítku</a:t>
            </a:r>
            <a:endParaRPr lang="cs-CZ" altLang="cs-CZ" sz="1000" dirty="0">
              <a:solidFill>
                <a:schemeClr val="dk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- METEO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000" dirty="0">
              <a:solidFill>
                <a:schemeClr val="dk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tx1"/>
                </a:solidFill>
              </a:rPr>
              <a:t>- Zobrazení dat pro let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tx1"/>
                </a:solidFill>
              </a:rPr>
              <a:t>v datovém okně</a:t>
            </a:r>
            <a:endParaRPr lang="cs-CZ" altLang="cs-CZ" sz="10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>
                <a:solidFill>
                  <a:schemeClr val="tx1"/>
                </a:solidFill>
              </a:rPr>
              <a:t>- </a:t>
            </a:r>
            <a:r>
              <a:rPr lang="cs-CZ" altLang="cs-CZ" sz="1000" dirty="0" smtClean="0">
                <a:solidFill>
                  <a:schemeClr val="tx1"/>
                </a:solidFill>
              </a:rPr>
              <a:t>Tisk vybrané části dat pro let</a:t>
            </a:r>
            <a:endParaRPr lang="cs-CZ" altLang="cs-CZ" sz="10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tx1"/>
                </a:solidFill>
              </a:rPr>
              <a:t>- Export tratě do GPX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- Zobrazení reálného výšky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aktivace prostoru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000" dirty="0">
              <a:solidFill>
                <a:schemeClr val="dk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Připravuje se (5/22):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- Import tratě ve formátu GPX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- Trať na základě vkládání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 souřadnic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- Rozšíření navigačního štítku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- Vlastní pojmenování otočných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bodů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- Přenos tratě mezi webovou</a:t>
            </a:r>
            <a:endParaRPr lang="cs-CZ" altLang="cs-CZ" sz="1000" dirty="0">
              <a:solidFill>
                <a:schemeClr val="dk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verzí a mobilní aplikací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- Záznam letu (tratě)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- Sdílení plánované tratě</a:t>
            </a:r>
            <a:endParaRPr lang="cs-CZ" altLang="cs-CZ" sz="1000" dirty="0">
              <a:solidFill>
                <a:schemeClr val="dk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000" dirty="0">
              <a:solidFill>
                <a:schemeClr val="dk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000" dirty="0">
              <a:solidFill>
                <a:schemeClr val="dk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460" y="978559"/>
            <a:ext cx="6905989" cy="452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3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0513" y="304800"/>
            <a:ext cx="8607425" cy="625231"/>
          </a:xfrm>
        </p:spPr>
        <p:txBody>
          <a:bodyPr/>
          <a:lstStyle/>
          <a:p>
            <a:pPr eaLnBrk="1" hangingPunct="1"/>
            <a:r>
              <a:rPr lang="cs-CZ" altLang="cs-CZ" sz="3200" dirty="0" err="1" smtClean="0">
                <a:latin typeface="Arial" charset="0"/>
                <a:cs typeface="Arial" charset="0"/>
              </a:rPr>
              <a:t>DronView</a:t>
            </a:r>
            <a:r>
              <a:rPr lang="cs-CZ" altLang="cs-CZ" sz="3200" dirty="0" smtClean="0">
                <a:latin typeface="Arial" charset="0"/>
                <a:cs typeface="Arial" charset="0"/>
              </a:rPr>
              <a:t> (dronview.rlp.cz)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224287" y="945662"/>
            <a:ext cx="8673651" cy="4751876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Georgia" pitchFamily="18" charset="0"/>
              <a:buNone/>
            </a:pPr>
            <a:endParaRPr lang="cs-CZ" altLang="cs-CZ" sz="1000" dirty="0" smtClean="0">
              <a:solidFill>
                <a:schemeClr val="dk1"/>
              </a:solidFill>
            </a:endParaRPr>
          </a:p>
          <a:p>
            <a:pPr marL="0" indent="0" eaLnBrk="1" hangingPunct="1">
              <a:spcBef>
                <a:spcPts val="0"/>
              </a:spcBef>
              <a:buFont typeface="Georgia" pitchFamily="18" charset="0"/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- Zjednodušené zobrazení  Mapy</a:t>
            </a:r>
            <a:endParaRPr lang="cs-CZ" altLang="cs-CZ" sz="1000" dirty="0">
              <a:solidFill>
                <a:schemeClr val="dk1"/>
              </a:solidFill>
            </a:endParaRPr>
          </a:p>
          <a:p>
            <a:pPr marL="0" indent="0" eaLnBrk="1" hangingPunct="1">
              <a:spcBef>
                <a:spcPts val="0"/>
              </a:spcBef>
              <a:buFont typeface="Georgia" pitchFamily="18" charset="0"/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(Omezení/výstraha)</a:t>
            </a:r>
          </a:p>
          <a:p>
            <a:pPr marL="0" indent="0" eaLnBrk="1" hangingPunct="1">
              <a:spcBef>
                <a:spcPts val="0"/>
              </a:spcBef>
              <a:buFont typeface="Georgia" pitchFamily="18" charset="0"/>
              <a:buNone/>
            </a:pPr>
            <a:endParaRPr lang="cs-CZ" altLang="cs-CZ" sz="1000" dirty="0" smtClean="0">
              <a:solidFill>
                <a:schemeClr val="dk1"/>
              </a:solidFill>
            </a:endParaRPr>
          </a:p>
          <a:p>
            <a:pPr marL="0" indent="0" eaLnBrk="1" hangingPunct="1">
              <a:spcBef>
                <a:spcPts val="0"/>
              </a:spcBef>
              <a:buFont typeface="Georgia" pitchFamily="18" charset="0"/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- Stav pro let „nyní“ až +4hod</a:t>
            </a:r>
            <a:endParaRPr lang="cs-CZ" altLang="cs-CZ" sz="1000" dirty="0">
              <a:solidFill>
                <a:schemeClr val="dk1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- </a:t>
            </a:r>
            <a:r>
              <a:rPr lang="cs-CZ" altLang="cs-CZ" sz="1000" dirty="0" smtClean="0">
                <a:solidFill>
                  <a:schemeClr val="dk1"/>
                </a:solidFill>
              </a:rPr>
              <a:t>Nastavení výšky letu</a:t>
            </a:r>
            <a:endParaRPr lang="cs-CZ" altLang="cs-CZ" sz="1000" dirty="0" smtClean="0">
              <a:solidFill>
                <a:schemeClr val="dk1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cs-CZ" altLang="cs-CZ" sz="1000" dirty="0">
              <a:solidFill>
                <a:schemeClr val="dk1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Implementace dle předpisu L2, Dopl. X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Nelze aplikovat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- ATZ</a:t>
            </a:r>
            <a:endParaRPr lang="cs-CZ" altLang="cs-CZ" sz="1000" dirty="0">
              <a:solidFill>
                <a:schemeClr val="dk1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- ATZ/CTR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- ochranná pásma letišť</a:t>
            </a:r>
            <a:endParaRPr lang="cs-CZ" altLang="cs-CZ" sz="1000" dirty="0">
              <a:solidFill>
                <a:schemeClr val="dk1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- ochranná pásma ostatní</a:t>
            </a:r>
          </a:p>
          <a:p>
            <a:pPr eaLnBrk="1" hangingPunct="1">
              <a:spcBef>
                <a:spcPts val="0"/>
              </a:spcBef>
              <a:buFontTx/>
              <a:buChar char="-"/>
            </a:pPr>
            <a:endParaRPr lang="cs-CZ" altLang="cs-CZ" sz="1000" dirty="0">
              <a:solidFill>
                <a:schemeClr val="dk1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Možnost uložit si svůj Plán letu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(pouze pro registrované uživatele</a:t>
            </a:r>
            <a:r>
              <a:rPr lang="cs-CZ" altLang="cs-CZ" sz="1000" dirty="0" smtClean="0">
                <a:solidFill>
                  <a:schemeClr val="dk1"/>
                </a:solidFill>
              </a:rPr>
              <a:t>)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cs-CZ" altLang="cs-CZ" sz="1000" dirty="0">
              <a:solidFill>
                <a:schemeClr val="dk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>
                <a:solidFill>
                  <a:schemeClr val="dk1"/>
                </a:solidFill>
              </a:rPr>
              <a:t>Připravuje se (5/22</a:t>
            </a:r>
            <a:r>
              <a:rPr lang="cs-CZ" altLang="cs-CZ" sz="1000" dirty="0" smtClean="0">
                <a:solidFill>
                  <a:schemeClr val="dk1"/>
                </a:solidFill>
              </a:rPr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- Gridová síť v CTR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- Úprava registrace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- Sjednocení plánu letů (web a aplikace)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- Přidání objektů – PG, HEL, překážky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- Úprava vyhodnocování konfliktů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- Revize </a:t>
            </a:r>
            <a:r>
              <a:rPr lang="cs-CZ" altLang="cs-CZ" sz="1000" dirty="0" err="1" smtClean="0">
                <a:solidFill>
                  <a:schemeClr val="dk1"/>
                </a:solidFill>
              </a:rPr>
              <a:t>tooltipů</a:t>
            </a:r>
            <a:r>
              <a:rPr lang="cs-CZ" altLang="cs-CZ" sz="1000" dirty="0" smtClean="0">
                <a:solidFill>
                  <a:schemeClr val="dk1"/>
                </a:solidFill>
              </a:rPr>
              <a:t> pro  jednotlivé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00" dirty="0" smtClean="0">
                <a:solidFill>
                  <a:schemeClr val="dk1"/>
                </a:solidFill>
              </a:rPr>
              <a:t>objekty a plány letů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578" y="735529"/>
            <a:ext cx="6333208" cy="377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254" y="3526928"/>
            <a:ext cx="2760798" cy="223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84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0513" y="304800"/>
            <a:ext cx="8607425" cy="625231"/>
          </a:xfrm>
        </p:spPr>
        <p:txBody>
          <a:bodyPr/>
          <a:lstStyle/>
          <a:p>
            <a:r>
              <a:rPr lang="cs-CZ" altLang="cs-CZ" sz="3200" dirty="0" smtClean="0">
                <a:latin typeface="Arial" charset="0"/>
                <a:cs typeface="Arial" charset="0"/>
              </a:rPr>
              <a:t>MAPA </a:t>
            </a:r>
            <a:r>
              <a:rPr lang="cs-CZ" altLang="cs-CZ" sz="3200" dirty="0" err="1" smtClean="0">
                <a:latin typeface="Arial" charset="0"/>
                <a:cs typeface="Arial" charset="0"/>
              </a:rPr>
              <a:t>MetView</a:t>
            </a:r>
            <a:r>
              <a:rPr lang="cs-CZ" altLang="cs-CZ" sz="3200" dirty="0" smtClean="0">
                <a:latin typeface="Arial" charset="0"/>
                <a:cs typeface="Arial" charset="0"/>
              </a:rPr>
              <a:t> (metview.rlp.cz)</a:t>
            </a:r>
            <a:r>
              <a:rPr lang="cs-CZ" altLang="cs-CZ" sz="3200" dirty="0">
                <a:solidFill>
                  <a:schemeClr val="dk1"/>
                </a:solidFill>
              </a:rPr>
              <a:t/>
            </a:r>
            <a:br>
              <a:rPr lang="cs-CZ" altLang="cs-CZ" sz="3200" dirty="0">
                <a:solidFill>
                  <a:schemeClr val="dk1"/>
                </a:solidFill>
              </a:rPr>
            </a:br>
            <a:endParaRPr lang="cs-CZ" altLang="cs-CZ" sz="3200" dirty="0" smtClean="0">
              <a:latin typeface="Arial" charset="0"/>
              <a:cs typeface="Arial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290513" y="945662"/>
            <a:ext cx="8607425" cy="475187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cs-CZ" altLang="cs-CZ" sz="1000" dirty="0" smtClean="0">
              <a:solidFill>
                <a:schemeClr val="dk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000" dirty="0" smtClean="0">
              <a:solidFill>
                <a:schemeClr val="dk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000" dirty="0">
              <a:solidFill>
                <a:schemeClr val="dk1"/>
              </a:solidFill>
            </a:endParaRPr>
          </a:p>
          <a:p>
            <a:pPr marL="0" indent="0" eaLnBrk="1" hangingPunct="1">
              <a:buFont typeface="Georgia" pitchFamily="18" charset="0"/>
              <a:buNone/>
            </a:pPr>
            <a:endParaRPr lang="cs-CZ" altLang="cs-CZ" sz="1000" dirty="0">
              <a:solidFill>
                <a:schemeClr val="dk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4"/>
          <a:stretch/>
        </p:blipFill>
        <p:spPr bwMode="auto">
          <a:xfrm>
            <a:off x="489256" y="802256"/>
            <a:ext cx="8232050" cy="479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26" y="4475016"/>
            <a:ext cx="1406639" cy="125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0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303195" y="922563"/>
            <a:ext cx="8607425" cy="475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cs-CZ" altLang="cs-CZ" sz="1600" b="0" dirty="0" smtClean="0">
              <a:latin typeface="Arial" charset="0"/>
              <a:cs typeface="Arial" charset="0"/>
            </a:endParaRPr>
          </a:p>
          <a:p>
            <a:r>
              <a:rPr lang="cs-CZ" altLang="cs-CZ" sz="1600" b="0" dirty="0" smtClean="0">
                <a:latin typeface="Arial" charset="0"/>
                <a:cs typeface="Arial" charset="0"/>
              </a:rPr>
              <a:t>10 stanovišť</a:t>
            </a:r>
          </a:p>
          <a:p>
            <a:endParaRPr lang="cs-CZ" altLang="cs-CZ" sz="1600" b="0" dirty="0" smtClean="0">
              <a:latin typeface="Arial" charset="0"/>
              <a:cs typeface="Arial" charset="0"/>
            </a:endParaRPr>
          </a:p>
          <a:p>
            <a:endParaRPr lang="cs-CZ" altLang="cs-CZ" sz="1600" b="0" dirty="0">
              <a:latin typeface="Arial" charset="0"/>
              <a:cs typeface="Arial" charset="0"/>
            </a:endParaRPr>
          </a:p>
          <a:p>
            <a:r>
              <a:rPr lang="cs-CZ" altLang="cs-CZ" sz="1600" dirty="0" smtClean="0">
                <a:latin typeface="Arial" charset="0"/>
                <a:cs typeface="Arial" charset="0"/>
              </a:rPr>
              <a:t>DSA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200" b="0" dirty="0" smtClean="0">
                <a:latin typeface="Arial" charset="0"/>
                <a:cs typeface="Arial" charset="0"/>
              </a:rPr>
              <a:t>K15 – Ústí nad Labem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200" b="0" dirty="0" smtClean="0">
                <a:latin typeface="Arial" charset="0"/>
                <a:cs typeface="Arial" charset="0"/>
              </a:rPr>
              <a:t>K18 – Liberec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200" b="0" dirty="0" smtClean="0">
                <a:latin typeface="Arial" charset="0"/>
                <a:cs typeface="Arial" charset="0"/>
              </a:rPr>
              <a:t>K6 – Hradec Králové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200" b="0" dirty="0" smtClean="0">
                <a:latin typeface="Arial" charset="0"/>
                <a:cs typeface="Arial" charset="0"/>
              </a:rPr>
              <a:t>K13 – České Budějovice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200" b="0" dirty="0" smtClean="0">
                <a:latin typeface="Arial" charset="0"/>
                <a:cs typeface="Arial" charset="0"/>
              </a:rPr>
              <a:t>K12 – Jihlava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200" b="0" dirty="0" smtClean="0">
                <a:latin typeface="Arial" charset="0"/>
                <a:cs typeface="Arial" charset="0"/>
              </a:rPr>
              <a:t>K4 – Brno</a:t>
            </a:r>
          </a:p>
          <a:p>
            <a:endParaRPr lang="cs-CZ" altLang="cs-CZ" sz="1600" b="0" dirty="0">
              <a:latin typeface="Arial" charset="0"/>
              <a:cs typeface="Arial" charset="0"/>
            </a:endParaRPr>
          </a:p>
          <a:p>
            <a:r>
              <a:rPr lang="cs-CZ" altLang="cs-CZ" sz="1600" dirty="0" smtClean="0">
                <a:latin typeface="Arial" charset="0"/>
                <a:cs typeface="Arial" charset="0"/>
              </a:rPr>
              <a:t>ATE </a:t>
            </a:r>
            <a:r>
              <a:rPr lang="cs-CZ" altLang="cs-CZ" sz="900" dirty="0" smtClean="0">
                <a:latin typeface="Arial" charset="0"/>
                <a:cs typeface="Arial" charset="0"/>
              </a:rPr>
              <a:t>(AIR – TRANSPORT EUROPE)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200" b="0" dirty="0" smtClean="0">
                <a:latin typeface="Arial" charset="0"/>
                <a:cs typeface="Arial" charset="0"/>
              </a:rPr>
              <a:t>K9 – Olomouc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200" b="0" dirty="0" smtClean="0">
                <a:latin typeface="Arial" charset="0"/>
                <a:cs typeface="Arial" charset="0"/>
              </a:rPr>
              <a:t>K5 – Ostrava</a:t>
            </a:r>
          </a:p>
          <a:p>
            <a:endParaRPr lang="cs-CZ" altLang="cs-CZ" sz="1600" b="0" dirty="0" smtClean="0">
              <a:latin typeface="Arial" charset="0"/>
              <a:cs typeface="Arial" charset="0"/>
            </a:endParaRPr>
          </a:p>
          <a:p>
            <a:r>
              <a:rPr lang="cs-CZ" altLang="cs-CZ" sz="1600" dirty="0" smtClean="0">
                <a:latin typeface="Arial" charset="0"/>
                <a:cs typeface="Arial" charset="0"/>
              </a:rPr>
              <a:t>Policie ČR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200" b="0" dirty="0" smtClean="0">
                <a:latin typeface="Arial" charset="0"/>
                <a:cs typeface="Arial" charset="0"/>
              </a:rPr>
              <a:t>K1 – Praha</a:t>
            </a:r>
          </a:p>
          <a:p>
            <a:endParaRPr lang="cs-CZ" altLang="cs-CZ" sz="1600" b="0" dirty="0">
              <a:latin typeface="Arial" charset="0"/>
              <a:cs typeface="Arial" charset="0"/>
            </a:endParaRPr>
          </a:p>
          <a:p>
            <a:r>
              <a:rPr lang="cs-CZ" altLang="cs-CZ" sz="1600" dirty="0" smtClean="0">
                <a:latin typeface="Arial" charset="0"/>
                <a:cs typeface="Arial" charset="0"/>
              </a:rPr>
              <a:t>Armáda ČR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200" b="0" dirty="0" smtClean="0">
                <a:latin typeface="Arial" charset="0"/>
                <a:cs typeface="Arial" charset="0"/>
              </a:rPr>
              <a:t>K7 – Plzeň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200" b="0" dirty="0"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200" b="0" dirty="0" smtClean="0"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200" b="0" dirty="0">
              <a:latin typeface="Arial" charset="0"/>
              <a:cs typeface="Arial" charset="0"/>
            </a:endParaRPr>
          </a:p>
          <a:p>
            <a:r>
              <a:rPr lang="cs-CZ" altLang="cs-CZ" sz="1200" b="0" dirty="0" smtClean="0">
                <a:latin typeface="Arial" charset="0"/>
                <a:cs typeface="Arial" charset="0"/>
              </a:rPr>
              <a:t>10/2021 podepsáno Memorandum o spolupráci mezi MZ, MD a ŘLP.</a:t>
            </a:r>
          </a:p>
          <a:p>
            <a:endParaRPr lang="cs-CZ" altLang="cs-CZ" sz="1600" b="0" dirty="0" smtClean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123" y="1208314"/>
            <a:ext cx="6221892" cy="425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73260" y="362429"/>
            <a:ext cx="8607425" cy="586476"/>
          </a:xfrm>
        </p:spPr>
        <p:txBody>
          <a:bodyPr/>
          <a:lstStyle/>
          <a:p>
            <a:pPr eaLnBrk="1" hangingPunct="1"/>
            <a:r>
              <a:rPr lang="cs-CZ" altLang="cs-CZ" sz="3200" dirty="0" smtClean="0">
                <a:latin typeface="Arial" charset="0"/>
                <a:cs typeface="Arial" charset="0"/>
              </a:rPr>
              <a:t>HEMS – mobilní aplikace pro LZS</a:t>
            </a:r>
          </a:p>
        </p:txBody>
      </p:sp>
    </p:spTree>
    <p:extLst>
      <p:ext uri="{BB962C8B-B14F-4D97-AF65-F5344CB8AC3E}">
        <p14:creationId xmlns:p14="http://schemas.microsoft.com/office/powerpoint/2010/main" val="251193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Prezentace CZ -  nové logo">
  <a:themeElements>
    <a:clrScheme name="RLP">
      <a:dk1>
        <a:srgbClr val="000000"/>
      </a:dk1>
      <a:lt1>
        <a:sysClr val="window" lastClr="FFFFFF"/>
      </a:lt1>
      <a:dk2>
        <a:srgbClr val="00205B"/>
      </a:dk2>
      <a:lt2>
        <a:srgbClr val="00A9E0"/>
      </a:lt2>
      <a:accent1>
        <a:srgbClr val="007396"/>
      </a:accent1>
      <a:accent2>
        <a:srgbClr val="5F2167"/>
      </a:accent2>
      <a:accent3>
        <a:srgbClr val="C8102E"/>
      </a:accent3>
      <a:accent4>
        <a:srgbClr val="C87B00"/>
      </a:accent4>
      <a:accent5>
        <a:srgbClr val="00A787"/>
      </a:accent5>
      <a:accent6>
        <a:srgbClr val="94BB1E"/>
      </a:accent6>
      <a:hlink>
        <a:srgbClr val="00205B"/>
      </a:hlink>
      <a:folHlink>
        <a:srgbClr val="AE0077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zentace_CZ" id="{EB2BBE68-342C-43CC-A936-F8A138E0FBB9}" vid="{C92128D4-03B3-42C4-81B5-395B16ACF461}"/>
    </a:ext>
  </a:extLst>
</a:theme>
</file>

<file path=ppt/theme/theme2.xml><?xml version="1.0" encoding="utf-8"?>
<a:theme xmlns:a="http://schemas.openxmlformats.org/drawingml/2006/main" name="2_PPT Prezentace CZ -  nové logo">
  <a:themeElements>
    <a:clrScheme name="RLP">
      <a:dk1>
        <a:srgbClr val="000000"/>
      </a:dk1>
      <a:lt1>
        <a:sysClr val="window" lastClr="FFFFFF"/>
      </a:lt1>
      <a:dk2>
        <a:srgbClr val="00205B"/>
      </a:dk2>
      <a:lt2>
        <a:srgbClr val="00A9E0"/>
      </a:lt2>
      <a:accent1>
        <a:srgbClr val="007396"/>
      </a:accent1>
      <a:accent2>
        <a:srgbClr val="5F2167"/>
      </a:accent2>
      <a:accent3>
        <a:srgbClr val="C8102E"/>
      </a:accent3>
      <a:accent4>
        <a:srgbClr val="C87B00"/>
      </a:accent4>
      <a:accent5>
        <a:srgbClr val="00A787"/>
      </a:accent5>
      <a:accent6>
        <a:srgbClr val="94BB1E"/>
      </a:accent6>
      <a:hlink>
        <a:srgbClr val="00205B"/>
      </a:hlink>
      <a:folHlink>
        <a:srgbClr val="AE0077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zentace_CZ" id="{EB2BBE68-342C-43CC-A936-F8A138E0FBB9}" vid="{C92128D4-03B3-42C4-81B5-395B16ACF461}"/>
    </a:ext>
  </a:extLst>
</a:theme>
</file>

<file path=ppt/theme/theme3.xml><?xml version="1.0" encoding="utf-8"?>
<a:theme xmlns:a="http://schemas.openxmlformats.org/drawingml/2006/main" name="3_PPT Prezentace CZ -  nové logo">
  <a:themeElements>
    <a:clrScheme name="RLP">
      <a:dk1>
        <a:srgbClr val="000000"/>
      </a:dk1>
      <a:lt1>
        <a:sysClr val="window" lastClr="FFFFFF"/>
      </a:lt1>
      <a:dk2>
        <a:srgbClr val="00205B"/>
      </a:dk2>
      <a:lt2>
        <a:srgbClr val="00A9E0"/>
      </a:lt2>
      <a:accent1>
        <a:srgbClr val="007396"/>
      </a:accent1>
      <a:accent2>
        <a:srgbClr val="5F2167"/>
      </a:accent2>
      <a:accent3>
        <a:srgbClr val="C8102E"/>
      </a:accent3>
      <a:accent4>
        <a:srgbClr val="C87B00"/>
      </a:accent4>
      <a:accent5>
        <a:srgbClr val="00A787"/>
      </a:accent5>
      <a:accent6>
        <a:srgbClr val="94BB1E"/>
      </a:accent6>
      <a:hlink>
        <a:srgbClr val="00205B"/>
      </a:hlink>
      <a:folHlink>
        <a:srgbClr val="AE0077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zentace_CZ" id="{EB2BBE68-342C-43CC-A936-F8A138E0FBB9}" vid="{C92128D4-03B3-42C4-81B5-395B16ACF461}"/>
    </a:ext>
  </a:extLst>
</a:theme>
</file>

<file path=ppt/theme/theme4.xml><?xml version="1.0" encoding="utf-8"?>
<a:theme xmlns:a="http://schemas.openxmlformats.org/drawingml/2006/main" name="1_PPT Prezentace CZ -  nové logo">
  <a:themeElements>
    <a:clrScheme name="RLP">
      <a:dk1>
        <a:srgbClr val="000000"/>
      </a:dk1>
      <a:lt1>
        <a:sysClr val="window" lastClr="FFFFFF"/>
      </a:lt1>
      <a:dk2>
        <a:srgbClr val="00205B"/>
      </a:dk2>
      <a:lt2>
        <a:srgbClr val="00A9E0"/>
      </a:lt2>
      <a:accent1>
        <a:srgbClr val="007396"/>
      </a:accent1>
      <a:accent2>
        <a:srgbClr val="5F2167"/>
      </a:accent2>
      <a:accent3>
        <a:srgbClr val="C8102E"/>
      </a:accent3>
      <a:accent4>
        <a:srgbClr val="C87B00"/>
      </a:accent4>
      <a:accent5>
        <a:srgbClr val="00A787"/>
      </a:accent5>
      <a:accent6>
        <a:srgbClr val="94BB1E"/>
      </a:accent6>
      <a:hlink>
        <a:srgbClr val="00205B"/>
      </a:hlink>
      <a:folHlink>
        <a:srgbClr val="AE0077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e_CZ" id="{EB2BBE68-342C-43CC-A936-F8A138E0FBB9}" vid="{C92128D4-03B3-42C4-81B5-395B16ACF461}"/>
    </a:ext>
  </a:extLst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Prezentace CZ -  nové logo</Template>
  <TotalTime>89742</TotalTime>
  <Words>809</Words>
  <Application>Microsoft Office PowerPoint</Application>
  <PresentationFormat>Předvádění na obrazovce (4:3)</PresentationFormat>
  <Paragraphs>283</Paragraphs>
  <Slides>12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PPT Prezentace CZ -  nové logo</vt:lpstr>
      <vt:lpstr>2_PPT Prezentace CZ -  nové logo</vt:lpstr>
      <vt:lpstr>3_PPT Prezentace CZ -  nové logo</vt:lpstr>
      <vt:lpstr>1_PPT Prezentace CZ -  nové logo</vt:lpstr>
      <vt:lpstr>AisView – LKNACH, LKTRUT</vt:lpstr>
      <vt:lpstr>AIM – zdroj provozních informací</vt:lpstr>
      <vt:lpstr>Data, uživatelé, využití</vt:lpstr>
      <vt:lpstr>AisView - moduly</vt:lpstr>
      <vt:lpstr>MAPA</vt:lpstr>
      <vt:lpstr>MAPA – trať, vertikální profil</vt:lpstr>
      <vt:lpstr>DronView (dronview.rlp.cz)</vt:lpstr>
      <vt:lpstr>MAPA MetView (metview.rlp.cz) </vt:lpstr>
      <vt:lpstr>HEMS – mobilní aplikace pro LZS</vt:lpstr>
      <vt:lpstr>HEMS – mobilní aplikace pro LZS</vt:lpstr>
      <vt:lpstr>PODKLADY - uživatelé</vt:lpstr>
      <vt:lpstr>AisView</vt:lpstr>
    </vt:vector>
  </TitlesOfParts>
  <Company>ŘLP ČR, s.p., Navigační 787, Jeneč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AisView – udržovací výcvik NOF</dc:title>
  <dc:creator>Iva Rýdlová</dc:creator>
  <cp:lastModifiedBy>Iva Rýdlová</cp:lastModifiedBy>
  <cp:revision>203</cp:revision>
  <cp:lastPrinted>2021-11-02T07:21:15Z</cp:lastPrinted>
  <dcterms:created xsi:type="dcterms:W3CDTF">2017-03-13T11:48:53Z</dcterms:created>
  <dcterms:modified xsi:type="dcterms:W3CDTF">2022-05-04T13:23:38Z</dcterms:modified>
</cp:coreProperties>
</file>